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68" r:id="rId2"/>
    <p:sldId id="606" r:id="rId3"/>
    <p:sldId id="569" r:id="rId4"/>
    <p:sldId id="570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57" r:id="rId16"/>
    <p:sldId id="485" r:id="rId17"/>
    <p:sldId id="555" r:id="rId18"/>
    <p:sldId id="493" r:id="rId19"/>
    <p:sldId id="368" r:id="rId20"/>
    <p:sldId id="605" r:id="rId21"/>
    <p:sldId id="594" r:id="rId22"/>
    <p:sldId id="552" r:id="rId23"/>
    <p:sldId id="593" r:id="rId24"/>
    <p:sldId id="551" r:id="rId25"/>
    <p:sldId id="558" r:id="rId26"/>
    <p:sldId id="540" r:id="rId27"/>
    <p:sldId id="393" r:id="rId28"/>
    <p:sldId id="559" r:id="rId29"/>
    <p:sldId id="560" r:id="rId30"/>
    <p:sldId id="561" r:id="rId31"/>
    <p:sldId id="595" r:id="rId32"/>
    <p:sldId id="567" r:id="rId33"/>
    <p:sldId id="607" r:id="rId34"/>
    <p:sldId id="608" r:id="rId35"/>
    <p:sldId id="599" r:id="rId36"/>
    <p:sldId id="602" r:id="rId37"/>
    <p:sldId id="603" r:id="rId38"/>
    <p:sldId id="604" r:id="rId39"/>
    <p:sldId id="601" r:id="rId40"/>
    <p:sldId id="598" r:id="rId41"/>
    <p:sldId id="597" r:id="rId42"/>
    <p:sldId id="600" r:id="rId43"/>
    <p:sldId id="562" r:id="rId44"/>
    <p:sldId id="55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88" r:id="rId53"/>
    <p:sldId id="589" r:id="rId54"/>
    <p:sldId id="590" r:id="rId55"/>
    <p:sldId id="591" r:id="rId56"/>
    <p:sldId id="609" r:id="rId57"/>
    <p:sldId id="592" r:id="rId58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9342B9-E8C6-41FF-A08D-2C9F5310B3B0}">
          <p14:sldIdLst/>
        </p14:section>
        <p14:section name="Default Section" id="{2522FB85-3410-4C33-819F-7DCCEBE8CA11}">
          <p14:sldIdLst>
            <p14:sldId id="568"/>
            <p14:sldId id="606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57"/>
            <p14:sldId id="485"/>
            <p14:sldId id="555"/>
            <p14:sldId id="493"/>
            <p14:sldId id="368"/>
            <p14:sldId id="605"/>
            <p14:sldId id="594"/>
            <p14:sldId id="552"/>
            <p14:sldId id="593"/>
            <p14:sldId id="551"/>
            <p14:sldId id="558"/>
            <p14:sldId id="540"/>
            <p14:sldId id="393"/>
            <p14:sldId id="559"/>
            <p14:sldId id="560"/>
            <p14:sldId id="561"/>
            <p14:sldId id="595"/>
            <p14:sldId id="567"/>
            <p14:sldId id="607"/>
            <p14:sldId id="608"/>
            <p14:sldId id="599"/>
            <p14:sldId id="602"/>
            <p14:sldId id="603"/>
            <p14:sldId id="604"/>
            <p14:sldId id="601"/>
            <p14:sldId id="598"/>
            <p14:sldId id="597"/>
            <p14:sldId id="600"/>
            <p14:sldId id="562"/>
            <p14:sldId id="55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609"/>
            <p14:sldId id="592"/>
          </p14:sldIdLst>
        </p14:section>
        <p14:section name="Untitled Section" id="{448132E6-E732-4495-910B-6CB0E8B6E6C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5"/>
    <a:srgbClr val="FFC300"/>
    <a:srgbClr val="C3E048"/>
    <a:srgbClr val="64BFEC"/>
    <a:srgbClr val="DA727E"/>
    <a:srgbClr val="F3B562"/>
    <a:srgbClr val="531FCE"/>
    <a:srgbClr val="FFFFFF"/>
    <a:srgbClr val="0B486B"/>
    <a:srgbClr val="3B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>
        <p:scale>
          <a:sx n="30" d="100"/>
          <a:sy n="30" d="100"/>
        </p:scale>
        <p:origin x="62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e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ssuu.com/raimunalumajang/docs/teknis_kegiatan_raimuna_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ssuu.com/raimunalumajang/docs/teknis_kegiatan_raimuna_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17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17" Type="http://schemas.openxmlformats.org/officeDocument/2006/relationships/image" Target="../media/image47.jpg"/><Relationship Id="rId2" Type="http://schemas.openxmlformats.org/officeDocument/2006/relationships/image" Target="../media/image16.jp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KETENTUAN%20ADAT%20PERKEMAHAN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1517783" y="3379252"/>
            <a:ext cx="111152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TECHNICAL MEETING</a:t>
            </a:r>
            <a:endParaRPr lang="id-ID" sz="13800" b="1" dirty="0">
              <a:solidFill>
                <a:srgbClr val="3300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526" y="3556674"/>
            <a:ext cx="2544766" cy="1802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81217-F01B-47D6-95DA-150626AA9A86}"/>
              </a:ext>
            </a:extLst>
          </p:cNvPr>
          <p:cNvSpPr txBox="1"/>
          <p:nvPr/>
        </p:nvSpPr>
        <p:spPr>
          <a:xfrm>
            <a:off x="1517783" y="7766420"/>
            <a:ext cx="948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Raimuna</a:t>
            </a:r>
            <a:r>
              <a:rPr lang="en-US" sz="4800" b="1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Cabang</a:t>
            </a:r>
            <a:r>
              <a:rPr lang="en-US" sz="4800" b="1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Lumajang</a:t>
            </a:r>
            <a:r>
              <a:rPr lang="en-US" sz="4800" b="1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</a:t>
            </a:r>
          </a:p>
          <a:p>
            <a:r>
              <a:rPr lang="en-US" sz="4800" b="1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Tahun</a:t>
            </a:r>
            <a:r>
              <a:rPr lang="en-US" sz="4800" b="1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2022 </a:t>
            </a:r>
            <a:endParaRPr lang="en-ID" sz="4800" b="1" dirty="0">
              <a:solidFill>
                <a:srgbClr val="330065"/>
              </a:solidFill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0728962" y="3191788"/>
            <a:ext cx="6033830" cy="712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15598671" y="3556674"/>
            <a:ext cx="5283673" cy="7120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81217-F01B-47D6-95DA-150626AA9A86}"/>
              </a:ext>
            </a:extLst>
          </p:cNvPr>
          <p:cNvSpPr txBox="1"/>
          <p:nvPr/>
        </p:nvSpPr>
        <p:spPr>
          <a:xfrm>
            <a:off x="1517783" y="9541522"/>
            <a:ext cx="9487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Lumajang</a:t>
            </a:r>
            <a:r>
              <a:rPr lang="en-US" sz="4400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, 15 Mei 2022</a:t>
            </a:r>
            <a:endParaRPr lang="en-ID" sz="4400" dirty="0">
              <a:solidFill>
                <a:srgbClr val="330065"/>
              </a:solidFill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1398801" y="6340475"/>
            <a:ext cx="162725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ADMINISTRASI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0" y="4032623"/>
            <a:ext cx="2544766" cy="18021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1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97278" y="2248034"/>
            <a:ext cx="9861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TANDA – TANDA PENGENAL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00276" y="4161269"/>
          <a:ext cx="16256000" cy="658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Unsur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Warna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Sangga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Kerja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Hitam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Narasumber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Abu </a:t>
                      </a:r>
                      <a:r>
                        <a:rPr lang="en-US" sz="4800" dirty="0" err="1"/>
                        <a:t>Abu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Pembina </a:t>
                      </a:r>
                      <a:r>
                        <a:rPr lang="en-US" sz="4800" dirty="0" err="1"/>
                        <a:t>Pendamping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Hijau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Pimpinan</a:t>
                      </a:r>
                      <a:r>
                        <a:rPr lang="en-US" sz="4800" baseline="0" dirty="0"/>
                        <a:t> </a:t>
                      </a:r>
                      <a:r>
                        <a:rPr lang="en-US" sz="4800" baseline="0" dirty="0" err="1"/>
                        <a:t>Kontingen</a:t>
                      </a:r>
                      <a:r>
                        <a:rPr lang="en-US" sz="4800" baseline="0" dirty="0"/>
                        <a:t> 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Merah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Biru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Muda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Peserta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Rotasi</a:t>
                      </a:r>
                      <a:r>
                        <a:rPr lang="en-US" sz="48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Ungu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Peserta</a:t>
                      </a:r>
                      <a:r>
                        <a:rPr lang="en-US" sz="4800" baseline="0" dirty="0"/>
                        <a:t> </a:t>
                      </a:r>
                      <a:r>
                        <a:rPr lang="en-US" sz="4800" baseline="0" dirty="0" err="1"/>
                        <a:t>Rotasi</a:t>
                      </a:r>
                      <a:r>
                        <a:rPr lang="en-US" sz="4800" baseline="0" dirty="0"/>
                        <a:t> B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Kuning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48" y="291142"/>
            <a:ext cx="9867013" cy="132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1173" y="4084284"/>
            <a:ext cx="18422678" cy="662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/>
              <a:t>Panitia</a:t>
            </a:r>
            <a:r>
              <a:rPr lang="en-US" sz="4800" dirty="0"/>
              <a:t> </a:t>
            </a:r>
            <a:r>
              <a:rPr lang="en-US" sz="4800" dirty="0" err="1"/>
              <a:t>melayani</a:t>
            </a:r>
            <a:r>
              <a:rPr lang="en-US" sz="4800" dirty="0"/>
              <a:t> </a:t>
            </a:r>
            <a:r>
              <a:rPr lang="en-US" sz="4800" dirty="0" err="1"/>
              <a:t>penggantian</a:t>
            </a:r>
            <a:r>
              <a:rPr lang="en-US" sz="4800" dirty="0"/>
              <a:t> ID Card </a:t>
            </a:r>
            <a:r>
              <a:rPr lang="en-US" sz="4800" dirty="0" err="1"/>
              <a:t>Peserta</a:t>
            </a:r>
            <a:r>
              <a:rPr lang="en-US" sz="4800" dirty="0"/>
              <a:t>, </a:t>
            </a:r>
            <a:r>
              <a:rPr lang="en-US" sz="4800" dirty="0" err="1"/>
              <a:t>Pinkon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Bindam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ID Card </a:t>
            </a:r>
            <a:r>
              <a:rPr lang="en-US" sz="4800" dirty="0" err="1"/>
              <a:t>baru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dikenakan</a:t>
            </a:r>
            <a:r>
              <a:rPr lang="en-US" sz="4800" dirty="0"/>
              <a:t> </a:t>
            </a:r>
            <a:r>
              <a:rPr lang="en-US" sz="4800" dirty="0" err="1"/>
              <a:t>denda</a:t>
            </a:r>
            <a:r>
              <a:rPr lang="en-US" sz="4800" dirty="0"/>
              <a:t> </a:t>
            </a:r>
            <a:r>
              <a:rPr lang="en-US" sz="4800" dirty="0" err="1"/>
              <a:t>sebesar</a:t>
            </a:r>
            <a:r>
              <a:rPr lang="en-US" sz="4800" dirty="0"/>
              <a:t> </a:t>
            </a:r>
            <a:r>
              <a:rPr lang="en-US" sz="4800" dirty="0" err="1"/>
              <a:t>Rp</a:t>
            </a:r>
            <a:r>
              <a:rPr lang="en-US" sz="4800" dirty="0"/>
              <a:t>. 20.000,- </a:t>
            </a:r>
            <a:r>
              <a:rPr lang="en-US" sz="4800" dirty="0" err="1"/>
              <a:t>saat</a:t>
            </a:r>
            <a:r>
              <a:rPr lang="en-US" sz="4800" dirty="0"/>
              <a:t> </a:t>
            </a:r>
            <a:r>
              <a:rPr lang="en-US" sz="4800" dirty="0" err="1"/>
              <a:t>kehilangan</a:t>
            </a:r>
            <a:r>
              <a:rPr lang="en-US" sz="4800" dirty="0"/>
              <a:t> </a:t>
            </a:r>
            <a:r>
              <a:rPr lang="en-US" sz="4800" dirty="0" err="1"/>
              <a:t>pertama</a:t>
            </a:r>
            <a:r>
              <a:rPr lang="en-US" sz="48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/>
              <a:t>Apabila</a:t>
            </a:r>
            <a:r>
              <a:rPr lang="en-US" sz="4800" dirty="0"/>
              <a:t> </a:t>
            </a:r>
            <a:r>
              <a:rPr lang="en-US" sz="4800" dirty="0" err="1"/>
              <a:t>terjadi</a:t>
            </a:r>
            <a:r>
              <a:rPr lang="en-US" sz="4800" dirty="0"/>
              <a:t> </a:t>
            </a:r>
            <a:r>
              <a:rPr lang="en-US" sz="4800" dirty="0" err="1"/>
              <a:t>kehilangan</a:t>
            </a:r>
            <a:r>
              <a:rPr lang="en-US" sz="4800" dirty="0"/>
              <a:t> yang </a:t>
            </a:r>
            <a:r>
              <a:rPr lang="en-US" sz="4800" dirty="0" err="1"/>
              <a:t>kedua</a:t>
            </a:r>
            <a:r>
              <a:rPr lang="en-US" sz="4800" dirty="0"/>
              <a:t> </a:t>
            </a:r>
            <a:r>
              <a:rPr lang="en-US" sz="4800" dirty="0" err="1"/>
              <a:t>kalinya</a:t>
            </a:r>
            <a:r>
              <a:rPr lang="en-US" sz="4800" dirty="0"/>
              <a:t>, </a:t>
            </a:r>
            <a:r>
              <a:rPr lang="en-US" sz="4800" dirty="0" err="1"/>
              <a:t>panitia</a:t>
            </a:r>
            <a:r>
              <a:rPr lang="en-US" sz="4800" dirty="0"/>
              <a:t> </a:t>
            </a:r>
            <a:r>
              <a:rPr lang="en-US" sz="4800" dirty="0" err="1"/>
              <a:t>hanya</a:t>
            </a:r>
            <a:r>
              <a:rPr lang="en-US" sz="4800" dirty="0"/>
              <a:t> </a:t>
            </a:r>
            <a:r>
              <a:rPr lang="en-US" sz="4800" dirty="0" err="1"/>
              <a:t>mengganti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Surat</a:t>
            </a:r>
            <a:r>
              <a:rPr lang="en-US" sz="4800" dirty="0"/>
              <a:t> </a:t>
            </a:r>
            <a:r>
              <a:rPr lang="en-US" sz="4800" dirty="0" err="1"/>
              <a:t>Keterangan</a:t>
            </a:r>
            <a:r>
              <a:rPr lang="en-US" sz="4800" dirty="0"/>
              <a:t> </a:t>
            </a:r>
            <a:r>
              <a:rPr lang="en-US" sz="4800" dirty="0" err="1"/>
              <a:t>Peserta</a:t>
            </a:r>
            <a:r>
              <a:rPr lang="en-US" sz="4800" dirty="0"/>
              <a:t>/</a:t>
            </a:r>
            <a:r>
              <a:rPr lang="en-US" sz="4800" dirty="0" err="1"/>
              <a:t>Pinkon</a:t>
            </a:r>
            <a:r>
              <a:rPr lang="en-US" sz="4800" dirty="0"/>
              <a:t>/</a:t>
            </a:r>
            <a:r>
              <a:rPr lang="en-US" sz="4800" dirty="0" err="1"/>
              <a:t>Bindam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Bukti</a:t>
            </a:r>
            <a:r>
              <a:rPr lang="en-US" sz="4800" dirty="0"/>
              <a:t> </a:t>
            </a:r>
            <a:r>
              <a:rPr lang="en-US" sz="4800" dirty="0" err="1"/>
              <a:t>Mengikuti</a:t>
            </a:r>
            <a:r>
              <a:rPr lang="en-US" sz="4800" dirty="0"/>
              <a:t> </a:t>
            </a:r>
            <a:r>
              <a:rPr lang="en-US" sz="4800" dirty="0" err="1"/>
              <a:t>Kegiatan</a:t>
            </a:r>
            <a:r>
              <a:rPr lang="en-US" sz="4800" dirty="0"/>
              <a:t> </a:t>
            </a:r>
            <a:r>
              <a:rPr lang="en-US" sz="4800" dirty="0" err="1"/>
              <a:t>serta</a:t>
            </a:r>
            <a:r>
              <a:rPr lang="en-US" sz="4800" dirty="0"/>
              <a:t> </a:t>
            </a:r>
            <a:r>
              <a:rPr lang="en-US" sz="4800" dirty="0" err="1"/>
              <a:t>dikenakan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sebesar</a:t>
            </a:r>
            <a:r>
              <a:rPr lang="en-US" sz="4800" dirty="0"/>
              <a:t> </a:t>
            </a:r>
            <a:r>
              <a:rPr lang="en-US" sz="4800" dirty="0" err="1"/>
              <a:t>Rp</a:t>
            </a:r>
            <a:r>
              <a:rPr lang="en-US" sz="4800" dirty="0"/>
              <a:t>. 10.000,-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1173" y="2609763"/>
            <a:ext cx="10317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PENGGANTI KEHILANGAN</a:t>
            </a:r>
          </a:p>
        </p:txBody>
      </p:sp>
    </p:spTree>
    <p:extLst>
      <p:ext uri="{BB962C8B-B14F-4D97-AF65-F5344CB8AC3E}">
        <p14:creationId xmlns:p14="http://schemas.microsoft.com/office/powerpoint/2010/main" val="249887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10811" y="2452761"/>
            <a:ext cx="1976238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1. </a:t>
            </a:r>
            <a:r>
              <a:rPr lang="en-US" sz="4400" dirty="0" err="1"/>
              <a:t>Pimpingan</a:t>
            </a:r>
            <a:r>
              <a:rPr lang="en-US" sz="4400" dirty="0"/>
              <a:t> </a:t>
            </a:r>
            <a:r>
              <a:rPr lang="en-US" sz="4400" dirty="0" err="1"/>
              <a:t>Kontingen</a:t>
            </a:r>
            <a:r>
              <a:rPr lang="en-US" sz="4400" dirty="0"/>
              <a:t>, Pembina </a:t>
            </a:r>
            <a:r>
              <a:rPr lang="en-US" sz="4400" dirty="0" err="1"/>
              <a:t>Pendamping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Peserta</a:t>
            </a:r>
            <a:r>
              <a:rPr lang="en-US" sz="4400" dirty="0"/>
              <a:t>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dikenankan</a:t>
            </a:r>
            <a:r>
              <a:rPr lang="en-US" sz="4400" dirty="0"/>
              <a:t> </a:t>
            </a:r>
            <a:r>
              <a:rPr lang="en-US" sz="4400" dirty="0" err="1"/>
              <a:t>meninggalkan</a:t>
            </a:r>
            <a:r>
              <a:rPr lang="en-US" sz="4400" dirty="0"/>
              <a:t> </a:t>
            </a:r>
            <a:r>
              <a:rPr lang="en-US" sz="4400" dirty="0" err="1"/>
              <a:t>Raimuna</a:t>
            </a:r>
            <a:r>
              <a:rPr lang="en-US" sz="4400" dirty="0"/>
              <a:t> </a:t>
            </a:r>
            <a:r>
              <a:rPr lang="en-US" sz="4400" dirty="0" err="1"/>
              <a:t>Cabang</a:t>
            </a:r>
            <a:r>
              <a:rPr lang="en-US" sz="4400" dirty="0"/>
              <a:t> </a:t>
            </a:r>
            <a:r>
              <a:rPr lang="en-US" sz="4400" dirty="0" err="1"/>
              <a:t>Lumajang</a:t>
            </a:r>
            <a:r>
              <a:rPr lang="en-US" sz="4400" dirty="0"/>
              <a:t> </a:t>
            </a:r>
            <a:r>
              <a:rPr lang="en-US" sz="4400" dirty="0" err="1"/>
              <a:t>Tahun</a:t>
            </a:r>
            <a:r>
              <a:rPr lang="en-US" sz="4400" dirty="0"/>
              <a:t> 2022 </a:t>
            </a:r>
            <a:r>
              <a:rPr lang="en-US" sz="4400" dirty="0" err="1"/>
              <a:t>selama</a:t>
            </a:r>
            <a:r>
              <a:rPr lang="en-US" sz="4400" dirty="0"/>
              <a:t> </a:t>
            </a:r>
            <a:r>
              <a:rPr lang="en-US" sz="4400" dirty="0" err="1"/>
              <a:t>kegiatan</a:t>
            </a:r>
            <a:r>
              <a:rPr lang="en-US" sz="4400" dirty="0"/>
              <a:t> </a:t>
            </a:r>
            <a:r>
              <a:rPr lang="en-US" sz="4400" dirty="0" err="1"/>
              <a:t>berlangsung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en-US" sz="4400" dirty="0"/>
              <a:t>2. </a:t>
            </a:r>
            <a:r>
              <a:rPr lang="en-US" sz="4400" dirty="0" err="1"/>
              <a:t>Apabila</a:t>
            </a:r>
            <a:r>
              <a:rPr lang="en-US" sz="4400" dirty="0"/>
              <a:t> </a:t>
            </a:r>
            <a:r>
              <a:rPr lang="en-US" sz="4400" dirty="0" err="1"/>
              <a:t>meninggalkan</a:t>
            </a:r>
            <a:r>
              <a:rPr lang="en-US" sz="4400" dirty="0"/>
              <a:t> </a:t>
            </a:r>
            <a:r>
              <a:rPr lang="en-US" sz="4400" dirty="0" err="1"/>
              <a:t>perkemahan</a:t>
            </a:r>
            <a:r>
              <a:rPr lang="en-US" sz="4400" dirty="0"/>
              <a:t> </a:t>
            </a:r>
            <a:r>
              <a:rPr lang="en-US" sz="4400" dirty="0" err="1"/>
              <a:t>Wajib</a:t>
            </a:r>
            <a:r>
              <a:rPr lang="en-US" sz="4400" dirty="0"/>
              <a:t> </a:t>
            </a:r>
            <a:r>
              <a:rPr lang="en-US" sz="4400" dirty="0" err="1"/>
              <a:t>mendapatkan</a:t>
            </a:r>
            <a:r>
              <a:rPr lang="en-US" sz="4400" dirty="0"/>
              <a:t> </a:t>
            </a:r>
            <a:r>
              <a:rPr lang="en-US" sz="4400" dirty="0" err="1"/>
              <a:t>izin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Pihak</a:t>
            </a:r>
            <a:r>
              <a:rPr lang="en-US" sz="4400" dirty="0"/>
              <a:t> </a:t>
            </a:r>
            <a:r>
              <a:rPr lang="en-US" sz="4400" dirty="0" err="1"/>
              <a:t>Pemerintahan</a:t>
            </a:r>
            <a:r>
              <a:rPr lang="en-US" sz="4400" dirty="0"/>
              <a:t> </a:t>
            </a:r>
            <a:r>
              <a:rPr lang="en-US" sz="4400" dirty="0" err="1"/>
              <a:t>Perkemahan</a:t>
            </a:r>
            <a:r>
              <a:rPr lang="en-US" sz="4400" dirty="0"/>
              <a:t> </a:t>
            </a:r>
            <a:r>
              <a:rPr lang="en-US" sz="4400" dirty="0" err="1"/>
              <a:t>secara</a:t>
            </a:r>
            <a:r>
              <a:rPr lang="en-US" sz="4400" dirty="0"/>
              <a:t> </a:t>
            </a:r>
            <a:r>
              <a:rPr lang="en-US" sz="4400" dirty="0" err="1"/>
              <a:t>tertulis</a:t>
            </a:r>
            <a:r>
              <a:rPr lang="en-US" sz="4400" dirty="0"/>
              <a:t>, </a:t>
            </a:r>
            <a:r>
              <a:rPr lang="en-US" sz="4400" dirty="0" err="1"/>
              <a:t>khusus</a:t>
            </a:r>
            <a:r>
              <a:rPr lang="en-US" sz="4400" dirty="0"/>
              <a:t> </a:t>
            </a:r>
            <a:r>
              <a:rPr lang="en-US" sz="4400" dirty="0" err="1"/>
              <a:t>bagi</a:t>
            </a:r>
            <a:r>
              <a:rPr lang="en-US" sz="4400" dirty="0"/>
              <a:t> </a:t>
            </a:r>
            <a:r>
              <a:rPr lang="en-US" sz="4400" dirty="0" err="1"/>
              <a:t>peserta</a:t>
            </a:r>
            <a:r>
              <a:rPr lang="en-US" sz="4400" dirty="0"/>
              <a:t> </a:t>
            </a:r>
            <a:r>
              <a:rPr lang="en-US" sz="4400" dirty="0" err="1"/>
              <a:t>harus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seizin</a:t>
            </a:r>
            <a:r>
              <a:rPr lang="en-US" sz="4400" dirty="0"/>
              <a:t> </a:t>
            </a:r>
            <a:r>
              <a:rPr lang="en-US" sz="4400" dirty="0" err="1"/>
              <a:t>Pimpinan</a:t>
            </a:r>
            <a:r>
              <a:rPr lang="en-US" sz="4400" dirty="0"/>
              <a:t> </a:t>
            </a:r>
            <a:r>
              <a:rPr lang="en-US" sz="4400" dirty="0" err="1"/>
              <a:t>Kontingen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Pembina </a:t>
            </a:r>
            <a:r>
              <a:rPr lang="en-US" sz="4400" dirty="0" err="1"/>
              <a:t>Pendamping</a:t>
            </a:r>
            <a:r>
              <a:rPr lang="en-US" sz="4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/>
              <a:t>3. </a:t>
            </a:r>
            <a:r>
              <a:rPr lang="en-US" sz="4400" dirty="0" err="1"/>
              <a:t>Apabila</a:t>
            </a:r>
            <a:r>
              <a:rPr lang="en-US" sz="4400" dirty="0"/>
              <a:t>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mengindahkan</a:t>
            </a:r>
            <a:r>
              <a:rPr lang="en-US" sz="4400" dirty="0"/>
              <a:t> </a:t>
            </a:r>
            <a:r>
              <a:rPr lang="en-US" sz="4400" dirty="0" err="1"/>
              <a:t>ketentuan</a:t>
            </a:r>
            <a:r>
              <a:rPr lang="en-US" sz="4400" dirty="0"/>
              <a:t> </a:t>
            </a:r>
            <a:r>
              <a:rPr lang="en-US" sz="4400" dirty="0" err="1"/>
              <a:t>ini</a:t>
            </a:r>
            <a:r>
              <a:rPr lang="en-US" sz="4400" dirty="0"/>
              <a:t>, </a:t>
            </a:r>
            <a:r>
              <a:rPr lang="en-US" sz="4400" dirty="0" err="1"/>
              <a:t>maka</a:t>
            </a:r>
            <a:r>
              <a:rPr lang="en-US" sz="4400" dirty="0"/>
              <a:t> </a:t>
            </a:r>
            <a:r>
              <a:rPr lang="en-US" sz="4400" dirty="0" err="1"/>
              <a:t>Panitia</a:t>
            </a:r>
            <a:r>
              <a:rPr lang="en-US" sz="4400" dirty="0"/>
              <a:t>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bertanggung</a:t>
            </a:r>
            <a:r>
              <a:rPr lang="en-US" sz="4400" dirty="0"/>
              <a:t> </a:t>
            </a:r>
            <a:r>
              <a:rPr lang="en-US" sz="4400" dirty="0" err="1"/>
              <a:t>jawab</a:t>
            </a:r>
            <a:r>
              <a:rPr lang="en-US" sz="4400" dirty="0"/>
              <a:t> </a:t>
            </a:r>
            <a:r>
              <a:rPr lang="en-US" sz="4400" dirty="0" err="1"/>
              <a:t>jika</a:t>
            </a:r>
            <a:r>
              <a:rPr lang="en-US" sz="4400" dirty="0"/>
              <a:t> </a:t>
            </a:r>
            <a:r>
              <a:rPr lang="en-US" sz="4400" dirty="0" err="1"/>
              <a:t>terjadi</a:t>
            </a:r>
            <a:r>
              <a:rPr lang="en-US" sz="4400" dirty="0"/>
              <a:t> </a:t>
            </a:r>
            <a:r>
              <a:rPr lang="en-US" sz="4400" dirty="0" err="1"/>
              <a:t>sesuatu</a:t>
            </a:r>
            <a:r>
              <a:rPr lang="en-US" sz="4400" dirty="0"/>
              <a:t> </a:t>
            </a:r>
            <a:r>
              <a:rPr lang="en-US" sz="4400" dirty="0" err="1"/>
              <a:t>diluar</a:t>
            </a:r>
            <a:r>
              <a:rPr lang="en-US" sz="4400" dirty="0"/>
              <a:t> arena </a:t>
            </a:r>
            <a:r>
              <a:rPr lang="en-US" sz="4400" dirty="0" err="1"/>
              <a:t>kegiatan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en-US" sz="4400" dirty="0"/>
              <a:t>4. </a:t>
            </a:r>
            <a:r>
              <a:rPr lang="en-US" sz="4400" dirty="0" err="1"/>
              <a:t>Panitia</a:t>
            </a:r>
            <a:r>
              <a:rPr lang="en-US" sz="4400" dirty="0"/>
              <a:t>, </a:t>
            </a:r>
            <a:r>
              <a:rPr lang="en-US" sz="4400" dirty="0" err="1"/>
              <a:t>Pimpinan</a:t>
            </a:r>
            <a:r>
              <a:rPr lang="en-US" sz="4400" dirty="0"/>
              <a:t> </a:t>
            </a:r>
            <a:r>
              <a:rPr lang="en-US" sz="4400" dirty="0" err="1"/>
              <a:t>Kontingen</a:t>
            </a:r>
            <a:r>
              <a:rPr lang="en-US" sz="4400" dirty="0"/>
              <a:t>, Pembina </a:t>
            </a:r>
            <a:r>
              <a:rPr lang="en-US" sz="4400" dirty="0" err="1"/>
              <a:t>Pendamping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Peserta</a:t>
            </a:r>
            <a:r>
              <a:rPr lang="en-US" sz="4400" dirty="0"/>
              <a:t> </a:t>
            </a:r>
            <a:r>
              <a:rPr lang="en-US" sz="4400" dirty="0" err="1"/>
              <a:t>wajib</a:t>
            </a:r>
            <a:r>
              <a:rPr lang="en-US" sz="4400" dirty="0"/>
              <a:t> </a:t>
            </a:r>
            <a:r>
              <a:rPr lang="en-US" sz="4400" dirty="0" err="1"/>
              <a:t>mengenakan</a:t>
            </a:r>
            <a:r>
              <a:rPr lang="en-US" sz="4400" dirty="0"/>
              <a:t> Id Card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saat</a:t>
            </a:r>
            <a:r>
              <a:rPr lang="en-US" sz="4400" dirty="0"/>
              <a:t> </a:t>
            </a:r>
            <a:r>
              <a:rPr lang="en-US" sz="4400" dirty="0" err="1"/>
              <a:t>kegiatan</a:t>
            </a:r>
            <a:r>
              <a:rPr lang="en-US" sz="4400" dirty="0"/>
              <a:t> </a:t>
            </a:r>
            <a:r>
              <a:rPr lang="en-US" sz="4400" dirty="0" err="1"/>
              <a:t>baik</a:t>
            </a:r>
            <a:r>
              <a:rPr lang="en-US" sz="4400" dirty="0"/>
              <a:t> di main camp </a:t>
            </a:r>
            <a:r>
              <a:rPr lang="en-US" sz="4400" dirty="0" err="1"/>
              <a:t>maupun</a:t>
            </a:r>
            <a:r>
              <a:rPr lang="en-US" sz="4400" dirty="0"/>
              <a:t> sub camp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3294" y="959254"/>
            <a:ext cx="132812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KETENTUAN MENINGGALKAN KEGIATAN</a:t>
            </a:r>
          </a:p>
        </p:txBody>
      </p:sp>
    </p:spTree>
    <p:extLst>
      <p:ext uri="{BB962C8B-B14F-4D97-AF65-F5344CB8AC3E}">
        <p14:creationId xmlns:p14="http://schemas.microsoft.com/office/powerpoint/2010/main" val="5981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1517783" y="4293652"/>
            <a:ext cx="111152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Teknis</a:t>
            </a:r>
          </a:p>
          <a:p>
            <a:r>
              <a:rPr lang="en-IN" sz="13800" b="1" dirty="0" err="1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Kegiatan</a:t>
            </a:r>
            <a:endParaRPr lang="id-ID" sz="13800" b="1" dirty="0">
              <a:solidFill>
                <a:srgbClr val="3300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81217-F01B-47D6-95DA-150626AA9A86}"/>
              </a:ext>
            </a:extLst>
          </p:cNvPr>
          <p:cNvSpPr txBox="1"/>
          <p:nvPr/>
        </p:nvSpPr>
        <p:spPr>
          <a:xfrm>
            <a:off x="1517783" y="8633302"/>
            <a:ext cx="719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Raimuna</a:t>
            </a:r>
            <a:r>
              <a:rPr lang="en-US" sz="3200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Cabang </a:t>
            </a:r>
            <a:r>
              <a:rPr lang="en-US" sz="3200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Lumajang</a:t>
            </a:r>
            <a:r>
              <a:rPr lang="en-US" sz="3200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2022 </a:t>
            </a:r>
            <a:endParaRPr lang="en-ID" sz="3200" dirty="0">
              <a:solidFill>
                <a:srgbClr val="330065"/>
              </a:solidFill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786DF-D36B-4572-8C06-410088864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526" y="3556674"/>
            <a:ext cx="2544766" cy="1802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2F90D-EC3F-4413-8A07-102B557C1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0728962" y="3191788"/>
            <a:ext cx="6033830" cy="712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48298-4B7C-486E-8E65-C90279156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15598671" y="3556674"/>
            <a:ext cx="5283673" cy="71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E393B-B706-4049-B5D5-A9E924329B9A}"/>
              </a:ext>
            </a:extLst>
          </p:cNvPr>
          <p:cNvSpPr txBox="1"/>
          <p:nvPr/>
        </p:nvSpPr>
        <p:spPr>
          <a:xfrm>
            <a:off x="7811634" y="5750004"/>
            <a:ext cx="87607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RAIMUNA</a:t>
            </a:r>
            <a:endParaRPr lang="tr-TR" sz="13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3BB7A-7793-441A-B3D0-856F6F164308}"/>
              </a:ext>
            </a:extLst>
          </p:cNvPr>
          <p:cNvSpPr txBox="1"/>
          <p:nvPr/>
        </p:nvSpPr>
        <p:spPr>
          <a:xfrm>
            <a:off x="7811634" y="5242172"/>
            <a:ext cx="7329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6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Edukatif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E19CB-7CD9-47CD-982B-EDB669AC463B}"/>
              </a:ext>
            </a:extLst>
          </p:cNvPr>
          <p:cNvSpPr txBox="1"/>
          <p:nvPr/>
        </p:nvSpPr>
        <p:spPr>
          <a:xfrm rot="16200000">
            <a:off x="5346470" y="5092131"/>
            <a:ext cx="4143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7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Inovatif</a:t>
            </a:r>
            <a:endParaRPr lang="en-ID" sz="7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D1AD6-DDE2-4606-8991-961370B56277}"/>
              </a:ext>
            </a:extLst>
          </p:cNvPr>
          <p:cNvSpPr txBox="1"/>
          <p:nvPr/>
        </p:nvSpPr>
        <p:spPr>
          <a:xfrm>
            <a:off x="14409937" y="7642829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Aplikatif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6383B-87BD-4EB7-B3D8-AF80F0B85058}"/>
              </a:ext>
            </a:extLst>
          </p:cNvPr>
          <p:cNvSpPr txBox="1"/>
          <p:nvPr/>
        </p:nvSpPr>
        <p:spPr>
          <a:xfrm>
            <a:off x="8545749" y="7342748"/>
            <a:ext cx="12188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9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Eksploratif</a:t>
            </a:r>
            <a:endParaRPr lang="en-ID" sz="9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E4DF1-17AE-4B62-B870-E0906CAAED68}"/>
              </a:ext>
            </a:extLst>
          </p:cNvPr>
          <p:cNvSpPr txBox="1"/>
          <p:nvPr/>
        </p:nvSpPr>
        <p:spPr>
          <a:xfrm>
            <a:off x="9801459" y="4728571"/>
            <a:ext cx="12188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Produktif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F0002-64A0-449B-A666-9E3CB45D690D}"/>
              </a:ext>
            </a:extLst>
          </p:cNvPr>
          <p:cNvSpPr txBox="1"/>
          <p:nvPr/>
        </p:nvSpPr>
        <p:spPr>
          <a:xfrm>
            <a:off x="12559058" y="5173532"/>
            <a:ext cx="121887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Rekreatif</a:t>
            </a:r>
            <a:endParaRPr lang="en-ID" sz="6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564B8-BEAC-4486-B8F2-B23D4FC87ED5}"/>
              </a:ext>
            </a:extLst>
          </p:cNvPr>
          <p:cNvSpPr txBox="1"/>
          <p:nvPr/>
        </p:nvSpPr>
        <p:spPr>
          <a:xfrm>
            <a:off x="9017522" y="959077"/>
            <a:ext cx="491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SIFAT KEGIATAN</a:t>
            </a:r>
            <a:endParaRPr lang="tr-TR" sz="48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FE54C-30A3-4E72-AB84-A74A61C5B5E0}"/>
              </a:ext>
            </a:extLst>
          </p:cNvPr>
          <p:cNvCxnSpPr>
            <a:cxnSpLocks/>
          </p:cNvCxnSpPr>
          <p:nvPr/>
        </p:nvCxnSpPr>
        <p:spPr>
          <a:xfrm>
            <a:off x="8190689" y="1950119"/>
            <a:ext cx="665372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12F248-5FD7-41D8-BCEB-0F29C0B40E15}"/>
              </a:ext>
            </a:extLst>
          </p:cNvPr>
          <p:cNvGrpSpPr/>
          <p:nvPr/>
        </p:nvGrpSpPr>
        <p:grpSpPr>
          <a:xfrm>
            <a:off x="3012283" y="4827046"/>
            <a:ext cx="18614436" cy="6227803"/>
            <a:chOff x="4997913" y="4779200"/>
            <a:chExt cx="16859227" cy="56405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8A8B39-A84E-4D60-AC4E-EFA77EC0EFC2}"/>
                </a:ext>
              </a:extLst>
            </p:cNvPr>
            <p:cNvGrpSpPr/>
            <p:nvPr/>
          </p:nvGrpSpPr>
          <p:grpSpPr>
            <a:xfrm>
              <a:off x="6000975" y="4779200"/>
              <a:ext cx="2998253" cy="2978452"/>
              <a:chOff x="16361205" y="4713543"/>
              <a:chExt cx="3257653" cy="3236139"/>
            </a:xfrm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A7F46521-79FB-4208-AC00-5F21C8674742}"/>
                  </a:ext>
                </a:extLst>
              </p:cNvPr>
              <p:cNvSpPr/>
              <p:nvPr/>
            </p:nvSpPr>
            <p:spPr>
              <a:xfrm rot="10800000">
                <a:off x="16361205" y="4756585"/>
                <a:ext cx="3214611" cy="3171573"/>
              </a:xfrm>
              <a:prstGeom prst="blockArc">
                <a:avLst>
                  <a:gd name="adj1" fmla="val 10781871"/>
                  <a:gd name="adj2" fmla="val 16150147"/>
                  <a:gd name="adj3" fmla="val 6767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F929B77F-D66F-413B-B1C7-7B80405EB22E}"/>
                  </a:ext>
                </a:extLst>
              </p:cNvPr>
              <p:cNvSpPr/>
              <p:nvPr/>
            </p:nvSpPr>
            <p:spPr>
              <a:xfrm rot="5400000">
                <a:off x="16382725" y="4756590"/>
                <a:ext cx="3214613" cy="3171571"/>
              </a:xfrm>
              <a:prstGeom prst="blockArc">
                <a:avLst>
                  <a:gd name="adj1" fmla="val 10781871"/>
                  <a:gd name="adj2" fmla="val 16214096"/>
                  <a:gd name="adj3" fmla="val 6771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rgbClr val="330065"/>
                  </a:solidFill>
                </a:endParaRPr>
              </a:p>
            </p:txBody>
          </p: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7BD8AB10-C073-48B4-B797-EB2F5FBD9337}"/>
                  </a:ext>
                </a:extLst>
              </p:cNvPr>
              <p:cNvSpPr/>
              <p:nvPr/>
            </p:nvSpPr>
            <p:spPr>
              <a:xfrm rot="16200000">
                <a:off x="16382725" y="4735064"/>
                <a:ext cx="3214613" cy="3171571"/>
              </a:xfrm>
              <a:prstGeom prst="blockArc">
                <a:avLst>
                  <a:gd name="adj1" fmla="val 10790935"/>
                  <a:gd name="adj2" fmla="val 16234838"/>
                  <a:gd name="adj3" fmla="val 6770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D95FE57C-FE91-48BF-9A1F-EF1D895CA5B6}"/>
                  </a:ext>
                </a:extLst>
              </p:cNvPr>
              <p:cNvSpPr/>
              <p:nvPr/>
            </p:nvSpPr>
            <p:spPr>
              <a:xfrm>
                <a:off x="16404248" y="4735067"/>
                <a:ext cx="3214610" cy="3171573"/>
              </a:xfrm>
              <a:prstGeom prst="blockArc">
                <a:avLst>
                  <a:gd name="adj1" fmla="val 10800000"/>
                  <a:gd name="adj2" fmla="val 16150147"/>
                  <a:gd name="adj3" fmla="val 6767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D45F23-F8F6-436D-A514-B05340CA4878}"/>
                </a:ext>
              </a:extLst>
            </p:cNvPr>
            <p:cNvSpPr/>
            <p:nvPr/>
          </p:nvSpPr>
          <p:spPr>
            <a:xfrm>
              <a:off x="4997913" y="8348183"/>
              <a:ext cx="4991694" cy="201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3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AKTIVITAS DI 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PERKEMAHAN UTAMA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(MAIN CAMP ACTIVITIES)</a:t>
              </a:r>
              <a:endParaRPr lang="tr-TR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50E787-DFD8-4BDD-A98E-BF91C81B64EB}"/>
                </a:ext>
              </a:extLst>
            </p:cNvPr>
            <p:cNvSpPr txBox="1"/>
            <p:nvPr/>
          </p:nvSpPr>
          <p:spPr>
            <a:xfrm>
              <a:off x="6725395" y="5596799"/>
              <a:ext cx="1549417" cy="1198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8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70</a:t>
              </a:r>
              <a:r>
                <a:rPr lang="tr-TR" sz="4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%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2696E-3CE4-4959-AF0F-8BCC266F3839}"/>
                </a:ext>
              </a:extLst>
            </p:cNvPr>
            <p:cNvGrpSpPr/>
            <p:nvPr/>
          </p:nvGrpSpPr>
          <p:grpSpPr>
            <a:xfrm>
              <a:off x="11934743" y="4840724"/>
              <a:ext cx="2998254" cy="2978452"/>
              <a:chOff x="16361205" y="4713543"/>
              <a:chExt cx="3257654" cy="3236139"/>
            </a:xfrm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AF309BA5-AFA0-4392-95A8-928F0C8A1607}"/>
                  </a:ext>
                </a:extLst>
              </p:cNvPr>
              <p:cNvSpPr/>
              <p:nvPr/>
            </p:nvSpPr>
            <p:spPr>
              <a:xfrm rot="10800000">
                <a:off x="16361205" y="4756585"/>
                <a:ext cx="3214611" cy="3171573"/>
              </a:xfrm>
              <a:prstGeom prst="blockArc">
                <a:avLst>
                  <a:gd name="adj1" fmla="val 10781871"/>
                  <a:gd name="adj2" fmla="val 16150147"/>
                  <a:gd name="adj3" fmla="val 6767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1F66D7E7-EE3C-491F-987A-0439962F4A3F}"/>
                  </a:ext>
                </a:extLst>
              </p:cNvPr>
              <p:cNvSpPr/>
              <p:nvPr/>
            </p:nvSpPr>
            <p:spPr>
              <a:xfrm rot="5400000">
                <a:off x="16382725" y="4756590"/>
                <a:ext cx="3214613" cy="3171571"/>
              </a:xfrm>
              <a:prstGeom prst="blockArc">
                <a:avLst>
                  <a:gd name="adj1" fmla="val 10781871"/>
                  <a:gd name="adj2" fmla="val 16214096"/>
                  <a:gd name="adj3" fmla="val 6771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87BA5B3F-D857-4881-A74B-1F1B3D7CFF94}"/>
                  </a:ext>
                </a:extLst>
              </p:cNvPr>
              <p:cNvSpPr/>
              <p:nvPr/>
            </p:nvSpPr>
            <p:spPr>
              <a:xfrm rot="16200000">
                <a:off x="16382725" y="4735064"/>
                <a:ext cx="3214613" cy="3171571"/>
              </a:xfrm>
              <a:prstGeom prst="blockArc">
                <a:avLst>
                  <a:gd name="adj1" fmla="val 10790935"/>
                  <a:gd name="adj2" fmla="val 16234838"/>
                  <a:gd name="adj3" fmla="val 6770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76344D6B-8FF2-427D-A618-7123B8BCA626}"/>
                  </a:ext>
                </a:extLst>
              </p:cNvPr>
              <p:cNvSpPr/>
              <p:nvPr/>
            </p:nvSpPr>
            <p:spPr>
              <a:xfrm>
                <a:off x="16404248" y="4735067"/>
                <a:ext cx="3214611" cy="3171573"/>
              </a:xfrm>
              <a:prstGeom prst="blockArc">
                <a:avLst>
                  <a:gd name="adj1" fmla="val 10800000"/>
                  <a:gd name="adj2" fmla="val 16150147"/>
                  <a:gd name="adj3" fmla="val 6767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B6D96A-1364-4953-83C0-1DFAAD925B04}"/>
                </a:ext>
              </a:extLst>
            </p:cNvPr>
            <p:cNvSpPr/>
            <p:nvPr/>
          </p:nvSpPr>
          <p:spPr>
            <a:xfrm>
              <a:off x="10931681" y="8409707"/>
              <a:ext cx="4991694" cy="2010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AKTIVITAS DI 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PERKEMAHAN SEKUNDER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(SUB CAMP ACTIVITIES)</a:t>
              </a:r>
              <a:endParaRPr lang="tr-TR" sz="32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22CAD7-F96A-4559-871D-DDC388B0AB6E}"/>
                </a:ext>
              </a:extLst>
            </p:cNvPr>
            <p:cNvSpPr txBox="1"/>
            <p:nvPr/>
          </p:nvSpPr>
          <p:spPr>
            <a:xfrm>
              <a:off x="12659165" y="5658323"/>
              <a:ext cx="1549417" cy="1198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8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</a:t>
              </a:r>
              <a:r>
                <a:rPr lang="tr-TR" sz="4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%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BB7E6C-D7B1-4DF0-BDFA-468241D20BFD}"/>
                </a:ext>
              </a:extLst>
            </p:cNvPr>
            <p:cNvGrpSpPr/>
            <p:nvPr/>
          </p:nvGrpSpPr>
          <p:grpSpPr>
            <a:xfrm>
              <a:off x="17868508" y="4840724"/>
              <a:ext cx="2998254" cy="2978452"/>
              <a:chOff x="16361205" y="4713543"/>
              <a:chExt cx="3257654" cy="3236139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3205437F-86C8-4380-A3DC-01B0F8C78B9C}"/>
                  </a:ext>
                </a:extLst>
              </p:cNvPr>
              <p:cNvSpPr/>
              <p:nvPr/>
            </p:nvSpPr>
            <p:spPr>
              <a:xfrm rot="10800000">
                <a:off x="16361205" y="4756585"/>
                <a:ext cx="3214611" cy="3171573"/>
              </a:xfrm>
              <a:prstGeom prst="blockArc">
                <a:avLst>
                  <a:gd name="adj1" fmla="val 10781871"/>
                  <a:gd name="adj2" fmla="val 16150147"/>
                  <a:gd name="adj3" fmla="val 6767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DF126966-5302-4B0F-A287-A4DE3305E608}"/>
                  </a:ext>
                </a:extLst>
              </p:cNvPr>
              <p:cNvSpPr/>
              <p:nvPr/>
            </p:nvSpPr>
            <p:spPr>
              <a:xfrm rot="5400000">
                <a:off x="16382725" y="4756590"/>
                <a:ext cx="3214613" cy="3171571"/>
              </a:xfrm>
              <a:prstGeom prst="blockArc">
                <a:avLst>
                  <a:gd name="adj1" fmla="val 10781871"/>
                  <a:gd name="adj2" fmla="val 16214096"/>
                  <a:gd name="adj3" fmla="val 6771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33798CDF-ADF5-42A7-93ED-6645A00ABC53}"/>
                  </a:ext>
                </a:extLst>
              </p:cNvPr>
              <p:cNvSpPr/>
              <p:nvPr/>
            </p:nvSpPr>
            <p:spPr>
              <a:xfrm rot="16200000">
                <a:off x="16382725" y="4735064"/>
                <a:ext cx="3214613" cy="3171571"/>
              </a:xfrm>
              <a:prstGeom prst="blockArc">
                <a:avLst>
                  <a:gd name="adj1" fmla="val 10790935"/>
                  <a:gd name="adj2" fmla="val 16234838"/>
                  <a:gd name="adj3" fmla="val 6770"/>
                </a:avLst>
              </a:prstGeom>
              <a:solidFill>
                <a:srgbClr val="3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B85F47B0-3B9D-42D0-A352-6DA1B14C06E0}"/>
                  </a:ext>
                </a:extLst>
              </p:cNvPr>
              <p:cNvSpPr/>
              <p:nvPr/>
            </p:nvSpPr>
            <p:spPr>
              <a:xfrm>
                <a:off x="16404248" y="4735067"/>
                <a:ext cx="3214611" cy="3171573"/>
              </a:xfrm>
              <a:prstGeom prst="blockArc">
                <a:avLst>
                  <a:gd name="adj1" fmla="val 10800000"/>
                  <a:gd name="adj2" fmla="val 16150147"/>
                  <a:gd name="adj3" fmla="val 6767"/>
                </a:avLst>
              </a:prstGeom>
              <a:solidFill>
                <a:srgbClr val="531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96B93A-602C-468D-ADBF-CCDD34D58FF5}"/>
                </a:ext>
              </a:extLst>
            </p:cNvPr>
            <p:cNvSpPr/>
            <p:nvPr/>
          </p:nvSpPr>
          <p:spPr>
            <a:xfrm>
              <a:off x="16865446" y="8409707"/>
              <a:ext cx="4991694" cy="2010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AKTIVITAS DI 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LUAR PERKEMAHAN</a:t>
              </a:r>
            </a:p>
            <a:p>
              <a:pPr algn="ctr">
                <a:lnSpc>
                  <a:spcPct val="150000"/>
                </a:lnSpc>
              </a:pPr>
              <a:r>
                <a:rPr lang="en-IN" sz="3200" b="1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(OUTSIDE CAMP ACTIVITIES)</a:t>
              </a:r>
              <a:endParaRPr lang="tr-TR" sz="32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8C9179-E55E-42E2-9A2A-30EA1828E7E2}"/>
                </a:ext>
              </a:extLst>
            </p:cNvPr>
            <p:cNvSpPr txBox="1"/>
            <p:nvPr/>
          </p:nvSpPr>
          <p:spPr>
            <a:xfrm>
              <a:off x="18592929" y="5658323"/>
              <a:ext cx="1549417" cy="1198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8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10</a:t>
              </a:r>
              <a:r>
                <a:rPr lang="tr-TR" sz="4000" dirty="0">
                  <a:solidFill>
                    <a:srgbClr val="33006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%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7F538-397C-45B6-9F66-FD7C98CED211}"/>
              </a:ext>
            </a:extLst>
          </p:cNvPr>
          <p:cNvCxnSpPr/>
          <p:nvPr/>
        </p:nvCxnSpPr>
        <p:spPr>
          <a:xfrm>
            <a:off x="3071277" y="3711955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DFEA06-9614-4A53-BE14-2A4606E02FEF}"/>
              </a:ext>
            </a:extLst>
          </p:cNvPr>
          <p:cNvSpPr txBox="1"/>
          <p:nvPr/>
        </p:nvSpPr>
        <p:spPr>
          <a:xfrm>
            <a:off x="3076204" y="2819024"/>
            <a:ext cx="615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33006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STRATEGI KEGIATAN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94892-84BD-4F6C-BDB6-51550124982A}"/>
              </a:ext>
            </a:extLst>
          </p:cNvPr>
          <p:cNvSpPr txBox="1"/>
          <p:nvPr/>
        </p:nvSpPr>
        <p:spPr>
          <a:xfrm>
            <a:off x="11009138" y="2837220"/>
            <a:ext cx="10362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rgbClr val="41414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en-IN" sz="4800" dirty="0">
                <a:solidFill>
                  <a:srgbClr val="33006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RAIMUNA CABANG LUMAJANG 2022</a:t>
            </a:r>
            <a:endParaRPr lang="tr-TR" sz="4800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F95585-400A-46B6-90F4-68C07E292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207909-995C-4EAE-9500-459C83C3A15C}"/>
              </a:ext>
            </a:extLst>
          </p:cNvPr>
          <p:cNvCxnSpPr>
            <a:cxnSpLocks/>
          </p:cNvCxnSpPr>
          <p:nvPr/>
        </p:nvCxnSpPr>
        <p:spPr>
          <a:xfrm>
            <a:off x="15933906" y="3195259"/>
            <a:ext cx="544273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ADF774-A4F1-4BD9-A3F5-9E53E97CA3F4}"/>
              </a:ext>
            </a:extLst>
          </p:cNvPr>
          <p:cNvSpPr txBox="1"/>
          <p:nvPr/>
        </p:nvSpPr>
        <p:spPr>
          <a:xfrm>
            <a:off x="16175285" y="2364262"/>
            <a:ext cx="5201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RUANG LINGKUP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15732B-E3EE-47D5-B24D-BC3C35CDF770}"/>
              </a:ext>
            </a:extLst>
          </p:cNvPr>
          <p:cNvGrpSpPr/>
          <p:nvPr/>
        </p:nvGrpSpPr>
        <p:grpSpPr>
          <a:xfrm>
            <a:off x="2257554" y="4202093"/>
            <a:ext cx="1131462" cy="830997"/>
            <a:chOff x="1035072" y="1266671"/>
            <a:chExt cx="1601340" cy="114803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9CD34B-7422-4E7C-9FB7-DD8C8D0F0E4B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12CBE2-07DB-4C47-A05D-52D394309C9C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12EB16-EBEA-45C4-8E52-49E973150BF9}"/>
              </a:ext>
            </a:extLst>
          </p:cNvPr>
          <p:cNvSpPr txBox="1"/>
          <p:nvPr/>
        </p:nvSpPr>
        <p:spPr>
          <a:xfrm>
            <a:off x="3750960" y="4232871"/>
            <a:ext cx="5490317" cy="76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Kegiatan</a:t>
            </a: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Umum</a:t>
            </a:r>
            <a:endParaRPr lang="tr-TR" sz="4400" b="1" dirty="0">
              <a:solidFill>
                <a:schemeClr val="bg1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AA5DE2-0303-480D-A2FB-79AA08CE3425}"/>
              </a:ext>
            </a:extLst>
          </p:cNvPr>
          <p:cNvGrpSpPr/>
          <p:nvPr/>
        </p:nvGrpSpPr>
        <p:grpSpPr>
          <a:xfrm>
            <a:off x="2257554" y="6752111"/>
            <a:ext cx="1131462" cy="830997"/>
            <a:chOff x="1035072" y="1266671"/>
            <a:chExt cx="1601340" cy="114803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AC5E6A7-3E4C-4BAF-A373-F59A7515EAE7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DBE3C7-EFC7-4614-B426-9632C82AAC83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051368C-E05A-44F6-945A-D54551DBDF32}"/>
              </a:ext>
            </a:extLst>
          </p:cNvPr>
          <p:cNvSpPr txBox="1"/>
          <p:nvPr/>
        </p:nvSpPr>
        <p:spPr>
          <a:xfrm>
            <a:off x="3750960" y="6782889"/>
            <a:ext cx="5490317" cy="76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Kegiatan</a:t>
            </a: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Rotasi</a:t>
            </a:r>
            <a:endParaRPr lang="tr-TR" sz="4400" b="1" dirty="0">
              <a:solidFill>
                <a:schemeClr val="bg1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4CED86-D887-4877-98E9-AFC4CC3538AD}"/>
              </a:ext>
            </a:extLst>
          </p:cNvPr>
          <p:cNvGrpSpPr/>
          <p:nvPr/>
        </p:nvGrpSpPr>
        <p:grpSpPr>
          <a:xfrm>
            <a:off x="2257554" y="9520606"/>
            <a:ext cx="1131462" cy="830997"/>
            <a:chOff x="1035072" y="1266671"/>
            <a:chExt cx="1601340" cy="114803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D0BB710-3E9C-4C89-BED8-33BF577A395B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4B11A4A-29DD-4376-952E-DE771040186A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AB69155-EE3F-4A93-ADE0-EC0677A40323}"/>
              </a:ext>
            </a:extLst>
          </p:cNvPr>
          <p:cNvSpPr txBox="1"/>
          <p:nvPr/>
        </p:nvSpPr>
        <p:spPr>
          <a:xfrm>
            <a:off x="3750960" y="9551384"/>
            <a:ext cx="54903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Kegiatan</a:t>
            </a: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Mandiri</a:t>
            </a:r>
            <a:endParaRPr lang="tr-TR" sz="4400" b="1" dirty="0">
              <a:solidFill>
                <a:schemeClr val="bg1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FABC8F-4C18-42EF-BFF4-C4B06FFD5307}"/>
              </a:ext>
            </a:extLst>
          </p:cNvPr>
          <p:cNvSpPr/>
          <p:nvPr/>
        </p:nvSpPr>
        <p:spPr>
          <a:xfrm>
            <a:off x="3847307" y="4778663"/>
            <a:ext cx="9767381" cy="73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terpusat</a:t>
            </a:r>
            <a:endParaRPr lang="en-I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A2161A-20EF-4E0D-9878-87CCD4ACD74B}"/>
              </a:ext>
            </a:extLst>
          </p:cNvPr>
          <p:cNvSpPr txBox="1"/>
          <p:nvPr/>
        </p:nvSpPr>
        <p:spPr>
          <a:xfrm>
            <a:off x="3793901" y="7411303"/>
            <a:ext cx="17582744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diikuti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plotting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sangga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endParaRPr lang="en-I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5189EB-7B68-4BF6-9890-104F6B2AF70C}"/>
              </a:ext>
            </a:extLst>
          </p:cNvPr>
          <p:cNvSpPr txBox="1"/>
          <p:nvPr/>
        </p:nvSpPr>
        <p:spPr>
          <a:xfrm>
            <a:off x="3793901" y="10195331"/>
            <a:ext cx="16960174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mandiri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dikoordinasi</a:t>
            </a:r>
            <a:r>
              <a:rPr lang="en-I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N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kelurahan</a:t>
            </a:r>
            <a:endParaRPr lang="en-I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2192000" y="3955549"/>
            <a:ext cx="0" cy="114749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0764313" y="8177159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764313" y="3360393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58915" y="3654995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058915" y="8471761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6614397">
            <a:off x="10668000" y="3264080"/>
            <a:ext cx="3048000" cy="3048000"/>
          </a:xfrm>
          <a:prstGeom prst="blockArc">
            <a:avLst>
              <a:gd name="adj1" fmla="val 8812118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5" name="Block Arc 54"/>
          <p:cNvSpPr/>
          <p:nvPr/>
        </p:nvSpPr>
        <p:spPr>
          <a:xfrm rot="13646148" flipH="1">
            <a:off x="10668000" y="8094566"/>
            <a:ext cx="3048000" cy="3048000"/>
          </a:xfrm>
          <a:prstGeom prst="blockArc">
            <a:avLst>
              <a:gd name="adj1" fmla="val 16234493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3692187" y="4788080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734480" y="2737614"/>
            <a:ext cx="6963496" cy="390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I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Registrasi</a:t>
            </a: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I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Tegak</a:t>
            </a: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Tenda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Opening Ceremony &amp; Welcome Party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Ceremony &amp; Malam Arya </a:t>
            </a:r>
            <a:r>
              <a:rPr lang="en-I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Wiraraja</a:t>
            </a:r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Extraordinary Night</a:t>
            </a:r>
            <a:endParaRPr lang="tr-TR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3233" y="4365176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GIAT UMUM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rot="16200000">
            <a:off x="10839450" y="12385083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914289" y="9331507"/>
            <a:ext cx="5552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DEVELOPMENT </a:t>
            </a:r>
          </a:p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VILLAGE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84832" y="1154776"/>
            <a:ext cx="15865716" cy="813020"/>
            <a:chOff x="5181600" y="1589634"/>
            <a:chExt cx="15865716" cy="81302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181600" y="2402653"/>
              <a:ext cx="15865716" cy="1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224538" y="1589634"/>
              <a:ext cx="50103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330065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JENIS KEGIATAN</a:t>
              </a:r>
              <a:endParaRPr lang="tr-TR" sz="4400" b="1" dirty="0">
                <a:solidFill>
                  <a:srgbClr val="33006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2200AD-7151-4BD8-B31E-072EEF0181CC}"/>
              </a:ext>
            </a:extLst>
          </p:cNvPr>
          <p:cNvSpPr txBox="1"/>
          <p:nvPr/>
        </p:nvSpPr>
        <p:spPr>
          <a:xfrm>
            <a:off x="11115713" y="1191448"/>
            <a:ext cx="9512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rgbClr val="41414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en-IN" sz="4400" dirty="0">
                <a:solidFill>
                  <a:srgbClr val="33006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RAIMUNA CABANG LUMAJANG 2021</a:t>
            </a:r>
            <a:endParaRPr lang="tr-TR" sz="4400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41EB-2E49-4FC9-A6D8-F593C620A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BF3F85-8271-440C-9F45-BD94C321C916}"/>
              </a:ext>
            </a:extLst>
          </p:cNvPr>
          <p:cNvSpPr txBox="1"/>
          <p:nvPr/>
        </p:nvSpPr>
        <p:spPr>
          <a:xfrm>
            <a:off x="4162646" y="6211669"/>
            <a:ext cx="176553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8800" b="1" i="0" u="none" strike="noStrike" dirty="0">
                <a:solidFill>
                  <a:srgbClr val="330065"/>
                </a:solidFill>
                <a:effectLst/>
                <a:latin typeface="proxima nova"/>
              </a:rPr>
              <a:t>bit.ly</a:t>
            </a:r>
            <a:r>
              <a:rPr lang="en-ID" sz="8800" b="1" i="0" u="none" strike="noStrike" dirty="0">
                <a:solidFill>
                  <a:srgbClr val="330065"/>
                </a:solidFill>
                <a:effectLst/>
                <a:latin typeface="proxima nova semibold"/>
              </a:rPr>
              <a:t>/</a:t>
            </a:r>
            <a:r>
              <a:rPr lang="en-ID" sz="8800" b="1" i="0" u="none" strike="noStrike" dirty="0" err="1">
                <a:solidFill>
                  <a:srgbClr val="330065"/>
                </a:solidFill>
                <a:effectLst/>
                <a:latin typeface="proxima nova semibold"/>
              </a:rPr>
              <a:t>TeknisKegiatanRaimuna</a:t>
            </a:r>
            <a:endParaRPr lang="en-ID" sz="8800" b="1" i="0" u="none" strike="noStrike" dirty="0">
              <a:solidFill>
                <a:srgbClr val="330065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694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2192000" y="-7543815"/>
            <a:ext cx="0" cy="114749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0764313" y="-1094431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058915" y="-799829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5" name="Block Arc 54"/>
          <p:cNvSpPr/>
          <p:nvPr/>
        </p:nvSpPr>
        <p:spPr>
          <a:xfrm rot="13646148" flipH="1">
            <a:off x="10668000" y="-1177024"/>
            <a:ext cx="3048000" cy="3048000"/>
          </a:xfrm>
          <a:prstGeom prst="blockArc">
            <a:avLst>
              <a:gd name="adj1" fmla="val 16234493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rot="16200000">
            <a:off x="10839450" y="3113493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645635" y="2241076"/>
            <a:ext cx="5552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DEVELOPMENT </a:t>
            </a:r>
          </a:p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VILLAGE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41EB-2E49-4FC9-A6D8-F593C620A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4DD5A-CC7A-45FA-9DDD-366DC1A58E98}"/>
              </a:ext>
            </a:extLst>
          </p:cNvPr>
          <p:cNvSpPr txBox="1"/>
          <p:nvPr/>
        </p:nvSpPr>
        <p:spPr>
          <a:xfrm>
            <a:off x="2214921" y="5337543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APA YANG DIMINATI ANAK MUDA SAAT INI?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CCB021-6925-4A68-9051-BB8B27648142}"/>
              </a:ext>
            </a:extLst>
          </p:cNvPr>
          <p:cNvSpPr txBox="1"/>
          <p:nvPr/>
        </p:nvSpPr>
        <p:spPr>
          <a:xfrm>
            <a:off x="8223638" y="6972634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APA YANG DIBUTUHKAN ANAK MUDA SAAT INI?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8F45B-92E2-4DC1-B188-B15C3B0DF2D6}"/>
              </a:ext>
            </a:extLst>
          </p:cNvPr>
          <p:cNvSpPr txBox="1"/>
          <p:nvPr/>
        </p:nvSpPr>
        <p:spPr>
          <a:xfrm>
            <a:off x="13325085" y="4694315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INSIGHT YANG DI DAPAT PESERTA?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E888BC-078B-4407-AE39-CBA548A526B6}"/>
              </a:ext>
            </a:extLst>
          </p:cNvPr>
          <p:cNvSpPr txBox="1"/>
          <p:nvPr/>
        </p:nvSpPr>
        <p:spPr>
          <a:xfrm>
            <a:off x="4775693" y="8855006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KEGIATAN YANG MENYENANGKAN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C9F03B-02CE-4B87-BC06-581767AB1211}"/>
              </a:ext>
            </a:extLst>
          </p:cNvPr>
          <p:cNvSpPr txBox="1"/>
          <p:nvPr/>
        </p:nvSpPr>
        <p:spPr>
          <a:xfrm>
            <a:off x="12192000" y="11049030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KEGIATAN YANG MEMILIKI PROSPEK KERJA BAIK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D36208-DAD7-4C58-9E03-642B56A2DBF1}"/>
              </a:ext>
            </a:extLst>
          </p:cNvPr>
          <p:cNvSpPr txBox="1"/>
          <p:nvPr/>
        </p:nvSpPr>
        <p:spPr>
          <a:xfrm>
            <a:off x="12645635" y="8567519"/>
            <a:ext cx="884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NARASUMBER YANG MUMPUNI SIAPA?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C596C1-470B-42FC-81E5-788EFEE81B63}"/>
              </a:ext>
            </a:extLst>
          </p:cNvPr>
          <p:cNvSpPr txBox="1"/>
          <p:nvPr/>
        </p:nvSpPr>
        <p:spPr>
          <a:xfrm>
            <a:off x="3756067" y="3257197"/>
            <a:ext cx="884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0065"/>
                </a:solidFill>
                <a:latin typeface="Montserrat" panose="000005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IKUT RAIMUNA BIAR APA?</a:t>
            </a:r>
            <a:endParaRPr lang="en-ID" sz="4000" b="1" dirty="0">
              <a:solidFill>
                <a:srgbClr val="330065"/>
              </a:solidFill>
              <a:latin typeface="Montserrat" panose="000005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A96F00-FEA1-406B-B4DE-3506E9869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62" y="7707567"/>
            <a:ext cx="4865289" cy="2736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24DDDB-B0E6-4401-8B6F-4BA5E4FA1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85" y="3567218"/>
            <a:ext cx="4336608" cy="28946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2558EB-D2AF-47F9-9EA4-65285F9C5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99" y="3534317"/>
            <a:ext cx="4344486" cy="28910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EF5CC6-0E51-4DF4-9C53-391403B6EB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4"/>
          <a:stretch/>
        </p:blipFill>
        <p:spPr>
          <a:xfrm>
            <a:off x="16535043" y="3567218"/>
            <a:ext cx="3619857" cy="29272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32D3AA-D988-4976-B534-15267595142B}"/>
              </a:ext>
            </a:extLst>
          </p:cNvPr>
          <p:cNvSpPr txBox="1"/>
          <p:nvPr/>
        </p:nvSpPr>
        <p:spPr>
          <a:xfrm>
            <a:off x="1475956" y="6461015"/>
            <a:ext cx="3435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Photography &amp; </a:t>
            </a:r>
          </a:p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Videography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1462D-29D3-4790-B2B2-83DAB9B7AAD4}"/>
              </a:ext>
            </a:extLst>
          </p:cNvPr>
          <p:cNvSpPr txBox="1"/>
          <p:nvPr/>
        </p:nvSpPr>
        <p:spPr>
          <a:xfrm>
            <a:off x="6942597" y="6478163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Coffee Skill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7DD48-986B-47C6-8748-2DFC10941766}"/>
              </a:ext>
            </a:extLst>
          </p:cNvPr>
          <p:cNvSpPr txBox="1"/>
          <p:nvPr/>
        </p:nvSpPr>
        <p:spPr>
          <a:xfrm>
            <a:off x="3191476" y="10497025"/>
            <a:ext cx="294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Broadcasting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47BD9B-B965-4774-91E7-250DA8E69A74}"/>
              </a:ext>
            </a:extLst>
          </p:cNvPr>
          <p:cNvSpPr txBox="1"/>
          <p:nvPr/>
        </p:nvSpPr>
        <p:spPr>
          <a:xfrm>
            <a:off x="9285453" y="10554384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Reptile Education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52E0CC-13EF-4A34-9756-6671C2D977FF}"/>
              </a:ext>
            </a:extLst>
          </p:cNvPr>
          <p:cNvSpPr txBox="1"/>
          <p:nvPr/>
        </p:nvSpPr>
        <p:spPr>
          <a:xfrm>
            <a:off x="15998034" y="10663801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Outbond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870F09-11CA-4937-B224-0753DEC568C4}"/>
              </a:ext>
            </a:extLst>
          </p:cNvPr>
          <p:cNvSpPr txBox="1"/>
          <p:nvPr/>
        </p:nvSpPr>
        <p:spPr>
          <a:xfrm>
            <a:off x="12757968" y="6422391"/>
            <a:ext cx="178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Archery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10A8A8-CBD4-4187-8179-4474039EFA30}"/>
              </a:ext>
            </a:extLst>
          </p:cNvPr>
          <p:cNvSpPr txBox="1"/>
          <p:nvPr/>
        </p:nvSpPr>
        <p:spPr>
          <a:xfrm>
            <a:off x="16878300" y="6616954"/>
            <a:ext cx="305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Dressing cake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99C80A-3577-4F18-B139-E342D41B84DE}"/>
              </a:ext>
            </a:extLst>
          </p:cNvPr>
          <p:cNvSpPr txBox="1"/>
          <p:nvPr/>
        </p:nvSpPr>
        <p:spPr>
          <a:xfrm>
            <a:off x="21101759" y="6586304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Rappeling</a:t>
            </a:r>
            <a:endParaRPr lang="tr-T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9E2302-8D9F-404C-A2E2-8BD630625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" y="3517008"/>
            <a:ext cx="4423280" cy="29434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CEDCFDA-1980-4E52-8F12-F9D37AC98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60" y="7773325"/>
            <a:ext cx="3913927" cy="26052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E411C24-C045-4170-910C-A19488BD1C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EE5A60-A124-49C3-8F61-E27BCC41F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860" y="7647117"/>
            <a:ext cx="4099687" cy="273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ACF5A-E570-42A9-B007-CCFA600B8F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681" y="4136391"/>
            <a:ext cx="3048000" cy="2286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5A0983F-FC73-4890-9113-02C8AE829A5D}"/>
              </a:ext>
            </a:extLst>
          </p:cNvPr>
          <p:cNvSpPr txBox="1"/>
          <p:nvPr/>
        </p:nvSpPr>
        <p:spPr>
          <a:xfrm>
            <a:off x="4150114" y="1162261"/>
            <a:ext cx="6810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DEVELOPMENT </a:t>
            </a:r>
          </a:p>
          <a:p>
            <a:r>
              <a:rPr lang="en-IN" sz="4800" b="1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VILLAGE</a:t>
            </a:r>
            <a:endParaRPr lang="tr-TR" sz="4800" b="1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4754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43EA8D-DAAC-4F75-9B3F-0A66F49AD6F0}"/>
              </a:ext>
            </a:extLst>
          </p:cNvPr>
          <p:cNvCxnSpPr/>
          <p:nvPr/>
        </p:nvCxnSpPr>
        <p:spPr>
          <a:xfrm>
            <a:off x="12192000" y="0"/>
            <a:ext cx="0" cy="13716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7BD3359-F71D-45E9-8E15-06D3A7CD8B63}"/>
              </a:ext>
            </a:extLst>
          </p:cNvPr>
          <p:cNvSpPr/>
          <p:nvPr/>
        </p:nvSpPr>
        <p:spPr>
          <a:xfrm>
            <a:off x="10764313" y="5491502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BE8F09-FE47-4DBB-8907-75E09431E97C}"/>
              </a:ext>
            </a:extLst>
          </p:cNvPr>
          <p:cNvSpPr/>
          <p:nvPr/>
        </p:nvSpPr>
        <p:spPr>
          <a:xfrm>
            <a:off x="10764313" y="1091125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3C6992-0FCF-4235-B2D9-37D68007AAC3}"/>
              </a:ext>
            </a:extLst>
          </p:cNvPr>
          <p:cNvSpPr/>
          <p:nvPr/>
        </p:nvSpPr>
        <p:spPr>
          <a:xfrm>
            <a:off x="11058915" y="1385727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502B44-CD5E-4726-B863-5803C53121F2}"/>
              </a:ext>
            </a:extLst>
          </p:cNvPr>
          <p:cNvSpPr/>
          <p:nvPr/>
        </p:nvSpPr>
        <p:spPr>
          <a:xfrm>
            <a:off x="11058915" y="5786104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54497C47-AEE1-41CF-A204-D1E1A9EABED3}"/>
              </a:ext>
            </a:extLst>
          </p:cNvPr>
          <p:cNvSpPr/>
          <p:nvPr/>
        </p:nvSpPr>
        <p:spPr>
          <a:xfrm rot="1907902">
            <a:off x="10668000" y="994812"/>
            <a:ext cx="3048000" cy="3048000"/>
          </a:xfrm>
          <a:prstGeom prst="blockArc">
            <a:avLst>
              <a:gd name="adj1" fmla="val 17678351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248AA06F-CE85-48A9-9A1B-67C80EBDC08E}"/>
              </a:ext>
            </a:extLst>
          </p:cNvPr>
          <p:cNvSpPr/>
          <p:nvPr/>
        </p:nvSpPr>
        <p:spPr>
          <a:xfrm rot="17780075" flipH="1">
            <a:off x="10668000" y="5395189"/>
            <a:ext cx="3048000" cy="3048000"/>
          </a:xfrm>
          <a:prstGeom prst="blockArc">
            <a:avLst>
              <a:gd name="adj1" fmla="val 13748228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CE882D-21D8-4B4E-BB00-9AF6152C9B7C}"/>
              </a:ext>
            </a:extLst>
          </p:cNvPr>
          <p:cNvCxnSpPr/>
          <p:nvPr/>
        </p:nvCxnSpPr>
        <p:spPr>
          <a:xfrm flipH="1">
            <a:off x="13673137" y="2518812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267FF1-E167-437D-93C9-1D2F943D7F0B}"/>
              </a:ext>
            </a:extLst>
          </p:cNvPr>
          <p:cNvSpPr txBox="1"/>
          <p:nvPr/>
        </p:nvSpPr>
        <p:spPr>
          <a:xfrm>
            <a:off x="4848779" y="2095908"/>
            <a:ext cx="484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COLLOSSAL ACTIVITIES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04EDCF-AF3C-4883-9EBE-845D6A590D24}"/>
              </a:ext>
            </a:extLst>
          </p:cNvPr>
          <p:cNvCxnSpPr/>
          <p:nvPr/>
        </p:nvCxnSpPr>
        <p:spPr>
          <a:xfrm>
            <a:off x="7970458" y="6919189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4A2CCD-D4F2-491D-9C5A-E87143F8752A}"/>
              </a:ext>
            </a:extLst>
          </p:cNvPr>
          <p:cNvSpPr txBox="1"/>
          <p:nvPr/>
        </p:nvSpPr>
        <p:spPr>
          <a:xfrm>
            <a:off x="14752772" y="6645850"/>
            <a:ext cx="215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SURVIVAL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1A915D-39D6-41EA-9032-2A0FB5E1A3E7}"/>
              </a:ext>
            </a:extLst>
          </p:cNvPr>
          <p:cNvSpPr/>
          <p:nvPr/>
        </p:nvSpPr>
        <p:spPr>
          <a:xfrm>
            <a:off x="10764313" y="9883802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B3CFE6-3B4F-4EF7-BF98-9CF7AC9396FA}"/>
              </a:ext>
            </a:extLst>
          </p:cNvPr>
          <p:cNvSpPr/>
          <p:nvPr/>
        </p:nvSpPr>
        <p:spPr>
          <a:xfrm>
            <a:off x="11058915" y="10178404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F9F1530A-8ADF-48AF-9BF8-58F1382798B6}"/>
              </a:ext>
            </a:extLst>
          </p:cNvPr>
          <p:cNvSpPr/>
          <p:nvPr/>
        </p:nvSpPr>
        <p:spPr>
          <a:xfrm rot="2594162">
            <a:off x="10668000" y="9787489"/>
            <a:ext cx="3048000" cy="3048000"/>
          </a:xfrm>
          <a:prstGeom prst="blockArc">
            <a:avLst>
              <a:gd name="adj1" fmla="val 16307987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4F6B44-54D3-409B-81E7-57C765552D41}"/>
              </a:ext>
            </a:extLst>
          </p:cNvPr>
          <p:cNvCxnSpPr/>
          <p:nvPr/>
        </p:nvCxnSpPr>
        <p:spPr>
          <a:xfrm flipH="1">
            <a:off x="13635037" y="11311489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57A6CCD-59FB-4005-929C-6064788A2FE0}"/>
              </a:ext>
            </a:extLst>
          </p:cNvPr>
          <p:cNvSpPr txBox="1"/>
          <p:nvPr/>
        </p:nvSpPr>
        <p:spPr>
          <a:xfrm>
            <a:off x="7265467" y="10888585"/>
            <a:ext cx="242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GIAT BAKTI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FEF356-B415-494C-B44E-693C40B01C05}"/>
              </a:ext>
            </a:extLst>
          </p:cNvPr>
          <p:cNvSpPr/>
          <p:nvPr/>
        </p:nvSpPr>
        <p:spPr>
          <a:xfrm>
            <a:off x="16808584" y="1691245"/>
            <a:ext cx="4587747" cy="260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Musik</a:t>
            </a: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(G3.a)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Lukis Mural (G3.b)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Tari (G3.c)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Memasak</a:t>
            </a: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(G3.d) 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B9331C-897E-4215-97F5-45276095ED91}"/>
              </a:ext>
            </a:extLst>
          </p:cNvPr>
          <p:cNvSpPr/>
          <p:nvPr/>
        </p:nvSpPr>
        <p:spPr>
          <a:xfrm>
            <a:off x="4177186" y="6312264"/>
            <a:ext cx="8676957" cy="13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Subcamp  (G4.a)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Amazing Race (G4.b) 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0453A1-C98B-4776-B72F-F76CDAB1997E}"/>
              </a:ext>
            </a:extLst>
          </p:cNvPr>
          <p:cNvSpPr/>
          <p:nvPr/>
        </p:nvSpPr>
        <p:spPr>
          <a:xfrm>
            <a:off x="16595932" y="10498606"/>
            <a:ext cx="6391658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Pembangunan Amphitheatre (G5)	</a:t>
            </a:r>
            <a:endParaRPr lang="en-ID" sz="24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Bakti</a:t>
            </a:r>
            <a:r>
              <a:rPr lang="en-ID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Sosial Masyarakat (G5.b) </a:t>
            </a:r>
            <a:endParaRPr lang="en-ID" sz="24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2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Bakti</a:t>
            </a:r>
            <a:r>
              <a:rPr lang="en-ID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Penanaman</a:t>
            </a:r>
            <a:r>
              <a:rPr lang="en-ID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Bibit</a:t>
            </a:r>
            <a:r>
              <a:rPr lang="en-ID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(G5.c)</a:t>
            </a:r>
            <a:endParaRPr lang="en-ID" sz="24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215B44-5BE3-4E95-A144-7B1FC47CD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63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2192000" y="-1372300"/>
            <a:ext cx="0" cy="114749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0764313" y="8177159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764313" y="3360393"/>
            <a:ext cx="2855374" cy="28553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58915" y="3654995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058915" y="8471761"/>
            <a:ext cx="2266170" cy="2266170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6614397">
            <a:off x="10668000" y="3264080"/>
            <a:ext cx="3048000" cy="3048000"/>
          </a:xfrm>
          <a:prstGeom prst="blockArc">
            <a:avLst>
              <a:gd name="adj1" fmla="val 8812118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5" name="Block Arc 54"/>
          <p:cNvSpPr/>
          <p:nvPr/>
        </p:nvSpPr>
        <p:spPr>
          <a:xfrm rot="18919961" flipH="1">
            <a:off x="10668000" y="8094566"/>
            <a:ext cx="3048000" cy="3048000"/>
          </a:xfrm>
          <a:prstGeom prst="blockArc">
            <a:avLst>
              <a:gd name="adj1" fmla="val 16234493"/>
              <a:gd name="adj2" fmla="val 82010"/>
              <a:gd name="adj3" fmla="val 6033"/>
            </a:avLst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3692187" y="4788080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690626" y="3984565"/>
            <a:ext cx="6963496" cy="13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Permainan</a:t>
            </a: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Rakyat (G6.a)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Anjungan</a:t>
            </a:r>
            <a:r>
              <a:rPr lang="en-ID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(G6.b)</a:t>
            </a:r>
            <a:endParaRPr lang="en-ID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9913" y="4365176"/>
            <a:ext cx="306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GIAT FESTIVAL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008558" y="9604846"/>
            <a:ext cx="2705100" cy="0"/>
          </a:xfrm>
          <a:prstGeom prst="line">
            <a:avLst/>
          </a:prstGeom>
          <a:ln w="38100">
            <a:solidFill>
              <a:srgbClr val="33006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914289" y="9331507"/>
            <a:ext cx="309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GIAT MANDIRI</a:t>
            </a:r>
            <a:endParaRPr lang="tr-TR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A4CBE1-B876-4E85-9EA5-3891820FEBB4}"/>
              </a:ext>
            </a:extLst>
          </p:cNvPr>
          <p:cNvSpPr/>
          <p:nvPr/>
        </p:nvSpPr>
        <p:spPr>
          <a:xfrm>
            <a:off x="5352045" y="8413031"/>
            <a:ext cx="6400360" cy="224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bersih</a:t>
            </a:r>
            <a:r>
              <a:rPr lang="en-US" sz="2400" dirty="0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diri</a:t>
            </a:r>
            <a:endParaRPr lang="en-US" sz="2400" dirty="0">
              <a:latin typeface="Comic Sans MS" panose="030F0702030302020204" pitchFamily="66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Apel</a:t>
            </a:r>
            <a:r>
              <a:rPr lang="en-US" sz="2400" dirty="0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pagi</a:t>
            </a:r>
            <a:endParaRPr lang="en-US" sz="2400" dirty="0">
              <a:latin typeface="Comic Sans MS" panose="030F0702030302020204" pitchFamily="66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Senam </a:t>
            </a:r>
            <a:r>
              <a:rPr lang="en-US" sz="2400" dirty="0" err="1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pagi</a:t>
            </a:r>
            <a:endParaRPr lang="en-US" sz="2400" dirty="0">
              <a:latin typeface="Comic Sans MS" panose="030F0702030302020204" pitchFamily="66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omic Sans MS" panose="030F0702030302020204" pitchFamily="66" charset="0"/>
                <a:ea typeface="Open Sans" panose="020B0806030504020204" pitchFamily="34" charset="0"/>
                <a:cs typeface="Open Sans" panose="020B0806030504020204" pitchFamily="34" charset="0"/>
              </a:rPr>
              <a:t>ibadah</a:t>
            </a:r>
            <a:endParaRPr lang="tr-TR" sz="2400" dirty="0">
              <a:latin typeface="Comic Sans MS" panose="030F0702030302020204" pitchFamily="66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241EB-2E49-4FC9-A6D8-F593C620A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94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6C5C-1AF3-4304-A585-B1871333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74" y="1362074"/>
            <a:ext cx="21031200" cy="2651126"/>
          </a:xfrm>
        </p:spPr>
        <p:txBody>
          <a:bodyPr/>
          <a:lstStyle/>
          <a:p>
            <a:r>
              <a:rPr lang="en-US" b="1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</a:t>
            </a:r>
            <a:endParaRPr lang="en-ID" b="1" dirty="0">
              <a:solidFill>
                <a:srgbClr val="3300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DBE217-9446-40E4-87C3-B7DCC04CFFE7}"/>
              </a:ext>
            </a:extLst>
          </p:cNvPr>
          <p:cNvSpPr txBox="1">
            <a:spLocks/>
          </p:cNvSpPr>
          <p:nvPr/>
        </p:nvSpPr>
        <p:spPr>
          <a:xfrm>
            <a:off x="2520177" y="2204456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D" sz="4400" dirty="0">
              <a:solidFill>
                <a:srgbClr val="3300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17A8-1471-4D63-9C7A-1830408E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855582"/>
            <a:ext cx="23623004" cy="40048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D030E4-83B8-4DFE-A2BC-25FD58C39383}"/>
              </a:ext>
            </a:extLst>
          </p:cNvPr>
          <p:cNvSpPr/>
          <p:nvPr/>
        </p:nvSpPr>
        <p:spPr>
          <a:xfrm>
            <a:off x="177337" y="12587591"/>
            <a:ext cx="970527" cy="933856"/>
          </a:xfrm>
          <a:prstGeom prst="ellipse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6634531" y="5750004"/>
            <a:ext cx="193966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MEKANISME</a:t>
            </a:r>
            <a:endParaRPr lang="id-ID" sz="13800" b="1" dirty="0">
              <a:solidFill>
                <a:srgbClr val="3300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81217-F01B-47D6-95DA-150626AA9A86}"/>
              </a:ext>
            </a:extLst>
          </p:cNvPr>
          <p:cNvSpPr txBox="1"/>
          <p:nvPr/>
        </p:nvSpPr>
        <p:spPr>
          <a:xfrm>
            <a:off x="8596813" y="7673607"/>
            <a:ext cx="719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Raimuna</a:t>
            </a:r>
            <a:r>
              <a:rPr lang="en-US" sz="3200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Cabang </a:t>
            </a:r>
            <a:r>
              <a:rPr lang="en-US" sz="3200" dirty="0" err="1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Lumajang</a:t>
            </a:r>
            <a:r>
              <a:rPr lang="en-US" sz="3200" dirty="0">
                <a:solidFill>
                  <a:srgbClr val="330065"/>
                </a:solidFill>
                <a:latin typeface="Poppins" panose="00000500000000000000" pitchFamily="2" charset="0"/>
                <a:ea typeface="Open Sans Semibold" panose="020B0706030804020204" pitchFamily="34" charset="0"/>
                <a:cs typeface="Poppins" panose="00000500000000000000" pitchFamily="2" charset="0"/>
              </a:rPr>
              <a:t> 2022 </a:t>
            </a:r>
            <a:endParaRPr lang="en-ID" sz="3200" dirty="0">
              <a:solidFill>
                <a:srgbClr val="330065"/>
              </a:solidFill>
              <a:latin typeface="Poppins" panose="00000500000000000000" pitchFamily="2" charset="0"/>
              <a:ea typeface="Open Sans Semibold" panose="020B070603080402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CC60A-4C85-4BFA-A37E-9CC34E79B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17" y="4078021"/>
            <a:ext cx="2544766" cy="1802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1DA8D-F7DB-4074-8C07-80D1284A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-979117" y="4692198"/>
            <a:ext cx="5548366" cy="6547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6EE2D-2845-4D5A-9C8E-72B03BFA0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19917752" y="4405752"/>
            <a:ext cx="5283673" cy="71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80CCC1-863A-4B41-88D7-72BC7B36D147}"/>
              </a:ext>
            </a:extLst>
          </p:cNvPr>
          <p:cNvGrpSpPr/>
          <p:nvPr/>
        </p:nvGrpSpPr>
        <p:grpSpPr>
          <a:xfrm>
            <a:off x="6533193" y="333282"/>
            <a:ext cx="11317613" cy="11696700"/>
            <a:chOff x="4889756" y="666750"/>
            <a:chExt cx="14604487" cy="1461135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D35B8F9-7112-4E00-9FF0-E950F0A6F90A}"/>
                </a:ext>
              </a:extLst>
            </p:cNvPr>
            <p:cNvSpPr/>
            <p:nvPr/>
          </p:nvSpPr>
          <p:spPr>
            <a:xfrm rot="10800000">
              <a:off x="11485542" y="666750"/>
              <a:ext cx="8008701" cy="8010986"/>
            </a:xfrm>
            <a:prstGeom prst="blockArc">
              <a:avLst>
                <a:gd name="adj1" fmla="val 16207724"/>
                <a:gd name="adj2" fmla="val 1"/>
                <a:gd name="adj3" fmla="val 1758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DE987ABA-2E96-41BE-AC2B-D77043DC06A5}"/>
                </a:ext>
              </a:extLst>
            </p:cNvPr>
            <p:cNvSpPr/>
            <p:nvPr/>
          </p:nvSpPr>
          <p:spPr>
            <a:xfrm rot="10800000" flipH="1">
              <a:off x="4889756" y="666750"/>
              <a:ext cx="8008701" cy="8010986"/>
            </a:xfrm>
            <a:prstGeom prst="blockArc">
              <a:avLst>
                <a:gd name="adj1" fmla="val 16207724"/>
                <a:gd name="adj2" fmla="val 1"/>
                <a:gd name="adj3" fmla="val 17676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C300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AEB4F7EB-8980-4E96-86C6-57F070922367}"/>
                </a:ext>
              </a:extLst>
            </p:cNvPr>
            <p:cNvSpPr/>
            <p:nvPr/>
          </p:nvSpPr>
          <p:spPr>
            <a:xfrm rot="10800000" flipV="1">
              <a:off x="11485542" y="7267114"/>
              <a:ext cx="8008701" cy="8010986"/>
            </a:xfrm>
            <a:prstGeom prst="blockArc">
              <a:avLst>
                <a:gd name="adj1" fmla="val 16207724"/>
                <a:gd name="adj2" fmla="val 1"/>
                <a:gd name="adj3" fmla="val 1758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3F2C5EA-9D35-4F94-A105-8E657DEB48F7}"/>
                </a:ext>
              </a:extLst>
            </p:cNvPr>
            <p:cNvSpPr/>
            <p:nvPr/>
          </p:nvSpPr>
          <p:spPr>
            <a:xfrm rot="10800000" flipH="1" flipV="1">
              <a:off x="4889757" y="7267114"/>
              <a:ext cx="8008701" cy="8010986"/>
            </a:xfrm>
            <a:prstGeom prst="blockArc">
              <a:avLst>
                <a:gd name="adj1" fmla="val 16207724"/>
                <a:gd name="adj2" fmla="val 1"/>
                <a:gd name="adj3" fmla="val 1758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00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123F7DD9-FAC1-4263-B0F2-E1BED3FC9B00}"/>
                </a:ext>
              </a:extLst>
            </p:cNvPr>
            <p:cNvSpPr/>
            <p:nvPr/>
          </p:nvSpPr>
          <p:spPr>
            <a:xfrm rot="10800000">
              <a:off x="11485541" y="666750"/>
              <a:ext cx="8008701" cy="8010986"/>
            </a:xfrm>
            <a:prstGeom prst="blockArc">
              <a:avLst>
                <a:gd name="adj1" fmla="val 16207724"/>
                <a:gd name="adj2" fmla="val 18304555"/>
                <a:gd name="adj3" fmla="val 1759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4C5204DC-AC74-408E-82BE-9F6BAD0B33EB}"/>
                </a:ext>
              </a:extLst>
            </p:cNvPr>
            <p:cNvSpPr/>
            <p:nvPr/>
          </p:nvSpPr>
          <p:spPr>
            <a:xfrm rot="10800000" flipV="1">
              <a:off x="11485541" y="7267114"/>
              <a:ext cx="8008701" cy="8010986"/>
            </a:xfrm>
            <a:prstGeom prst="blockArc">
              <a:avLst>
                <a:gd name="adj1" fmla="val 19494633"/>
                <a:gd name="adj2" fmla="val 1"/>
                <a:gd name="adj3" fmla="val 1758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1BDA1B-891A-45B0-A087-BFFC39B1FAFE}"/>
              </a:ext>
            </a:extLst>
          </p:cNvPr>
          <p:cNvSpPr txBox="1"/>
          <p:nvPr/>
        </p:nvSpPr>
        <p:spPr>
          <a:xfrm>
            <a:off x="3127970" y="2827915"/>
            <a:ext cx="8380378" cy="2493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150000"/>
              </a:lnSpc>
              <a:spcAft>
                <a:spcPts val="1000"/>
              </a:spcAft>
            </a:pP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Pola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pergerakan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yang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didasarkan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pada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jumlah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peserta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jumlah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dan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waktu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pelaksanaan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336D7-ABAB-418C-BFB9-94A75424D76F}"/>
              </a:ext>
            </a:extLst>
          </p:cNvPr>
          <p:cNvSpPr txBox="1"/>
          <p:nvPr/>
        </p:nvSpPr>
        <p:spPr>
          <a:xfrm>
            <a:off x="12856727" y="6858000"/>
            <a:ext cx="9988157" cy="332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r">
              <a:lnSpc>
                <a:spcPct val="150000"/>
              </a:lnSpc>
              <a:spcAft>
                <a:spcPts val="1000"/>
              </a:spcAft>
            </a:pP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Pola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pergerakan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digunakan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dijabarkan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dalam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bentuk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rotasi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dibagi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sesuai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dengan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urutan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nomor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orang ke-1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sampai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dengan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orang ke-8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ID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A844291B-129C-411E-8226-E1A50917D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49421"/>
          <a:stretch/>
        </p:blipFill>
        <p:spPr>
          <a:xfrm>
            <a:off x="8578993" y="6883692"/>
            <a:ext cx="2430831" cy="3324755"/>
          </a:xfr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BE109F04-304B-4373-98F0-357500714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r="8539"/>
          <a:stretch/>
        </p:blipFill>
        <p:spPr>
          <a:xfrm>
            <a:off x="13260958" y="2107410"/>
            <a:ext cx="2034175" cy="33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8607"/>
      </p:ext>
    </p:extLst>
  </p:cSld>
  <p:clrMapOvr>
    <a:masterClrMapping/>
  </p:clrMapOvr>
  <p:transition spd="med" advTm="2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656391" y="172108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5001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ROTASI PESERTA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CCC77-5CB3-46E7-B20A-785B8DE54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17" t="35483" r="29756" b="34587"/>
          <a:stretch/>
        </p:blipFill>
        <p:spPr>
          <a:xfrm>
            <a:off x="3071277" y="3510724"/>
            <a:ext cx="11764726" cy="55749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A88C57-A7AB-4CBB-AFCF-22220A5693D5}"/>
              </a:ext>
            </a:extLst>
          </p:cNvPr>
          <p:cNvSpPr txBox="1"/>
          <p:nvPr/>
        </p:nvSpPr>
        <p:spPr>
          <a:xfrm>
            <a:off x="14985460" y="4270513"/>
            <a:ext cx="9061315" cy="406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lvl="4" indent="-773113" algn="just">
              <a:lnSpc>
                <a:spcPct val="150000"/>
              </a:lnSpc>
              <a:buFont typeface="+mj-lt"/>
              <a:buAutoNum type="alphaLcPeriod"/>
            </a:pP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Rotasi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A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diikuti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oleh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peserta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nomor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1 </a:t>
            </a:r>
            <a:r>
              <a:rPr lang="en-ID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s.d.</a:t>
            </a:r>
            <a:r>
              <a:rPr lang="en-ID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4 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sangga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</a:p>
          <a:p>
            <a:pPr marL="895350" lvl="4" indent="-773113" algn="just">
              <a:lnSpc>
                <a:spcPct val="150000"/>
              </a:lnSpc>
              <a:buFont typeface="+mj-lt"/>
              <a:buAutoNum type="alphaLcPeriod"/>
            </a:pP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5350" lvl="4" indent="-773113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Rotasi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B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diikuti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oleh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peserta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dengan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nomor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5 </a:t>
            </a:r>
            <a:r>
              <a:rPr lang="en-ID" sz="36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s.d.</a:t>
            </a:r>
            <a:r>
              <a:rPr lang="en-ID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8 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dalam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satu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sangga</a:t>
            </a:r>
            <a:r>
              <a:rPr lang="en-ID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656391" y="172108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4721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ROTASI WAKTU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88C57-A7AB-4CBB-AFCF-22220A5693D5}"/>
              </a:ext>
            </a:extLst>
          </p:cNvPr>
          <p:cNvSpPr txBox="1"/>
          <p:nvPr/>
        </p:nvSpPr>
        <p:spPr>
          <a:xfrm>
            <a:off x="14978975" y="4857235"/>
            <a:ext cx="9061315" cy="2493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7" lvl="4" algn="just">
              <a:lnSpc>
                <a:spcPct val="150000"/>
              </a:lnSpc>
            </a:pP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Raimuna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Cabang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Lumajang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2022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diselenggarakan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dengan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pola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rotasi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waktu</a:t>
            </a:r>
            <a:r>
              <a:rPr lang="en-ID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(Pagi, Siang, Malam)</a:t>
            </a:r>
            <a:endParaRPr lang="en-ID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A022A-36B0-49CB-994F-2D76CAE09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05" t="41647" r="19539" b="23365"/>
          <a:stretch/>
        </p:blipFill>
        <p:spPr>
          <a:xfrm>
            <a:off x="2744874" y="4331048"/>
            <a:ext cx="12234101" cy="40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5957127" y="502327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492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ALUR KEGIATAN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5936E-E6A9-4E1B-B24C-33CD375E74B7}"/>
              </a:ext>
            </a:extLst>
          </p:cNvPr>
          <p:cNvSpPr txBox="1"/>
          <p:nvPr/>
        </p:nvSpPr>
        <p:spPr>
          <a:xfrm>
            <a:off x="17415985" y="4561612"/>
            <a:ext cx="56650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Bimbingan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Teknis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Presensi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bersama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pimpinan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kontingen</a:t>
            </a:r>
            <a:endParaRPr lang="tr-TR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A5C6DA-2A9C-4190-8E99-7FB41B5188DE}"/>
              </a:ext>
            </a:extLst>
          </p:cNvPr>
          <p:cNvGrpSpPr/>
          <p:nvPr/>
        </p:nvGrpSpPr>
        <p:grpSpPr>
          <a:xfrm>
            <a:off x="1843599" y="1658160"/>
            <a:ext cx="1131462" cy="830997"/>
            <a:chOff x="1035072" y="1266671"/>
            <a:chExt cx="1601340" cy="114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4B9AE78-3F9C-43A0-9F55-86BBBCEC5EC2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97B225-88D9-45E3-B1B7-05587C486633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56DB51-2DE6-4179-8136-9A1BD47294D6}"/>
              </a:ext>
            </a:extLst>
          </p:cNvPr>
          <p:cNvGrpSpPr/>
          <p:nvPr/>
        </p:nvGrpSpPr>
        <p:grpSpPr>
          <a:xfrm>
            <a:off x="15985173" y="7272713"/>
            <a:ext cx="1131462" cy="830997"/>
            <a:chOff x="1035072" y="1266671"/>
            <a:chExt cx="1601340" cy="11480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D3E367F-8E60-4C00-AB3F-7D0E0AA29522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3F756C7-F5E7-4D01-92FA-6B27E7C5769B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803423C-57FF-4694-AB6E-C61556561491}"/>
              </a:ext>
            </a:extLst>
          </p:cNvPr>
          <p:cNvSpPr txBox="1"/>
          <p:nvPr/>
        </p:nvSpPr>
        <p:spPr>
          <a:xfrm>
            <a:off x="17460678" y="7113448"/>
            <a:ext cx="5665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Smartphone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dengan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jaringan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internet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stabil</a:t>
            </a:r>
            <a:endParaRPr lang="tr-TR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2AF5D-965E-4277-9BAD-81FC8C8EC462}"/>
              </a:ext>
            </a:extLst>
          </p:cNvPr>
          <p:cNvGrpSpPr/>
          <p:nvPr/>
        </p:nvGrpSpPr>
        <p:grpSpPr>
          <a:xfrm>
            <a:off x="15940480" y="9830950"/>
            <a:ext cx="1131462" cy="830997"/>
            <a:chOff x="1035072" y="1266671"/>
            <a:chExt cx="1601340" cy="114803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34A74D3-ED74-4309-B4AC-2B3A803870EB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E4CC56E-9FA4-4795-AE12-4B53AEFB7D9F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B7CA3DE-CCAD-4B27-B96D-401B3B68E766}"/>
              </a:ext>
            </a:extLst>
          </p:cNvPr>
          <p:cNvSpPr txBox="1"/>
          <p:nvPr/>
        </p:nvSpPr>
        <p:spPr>
          <a:xfrm>
            <a:off x="17415985" y="9671685"/>
            <a:ext cx="5665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Waktu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presensi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di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setiap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kegiatan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berbeda</a:t>
            </a:r>
            <a:r>
              <a:rPr lang="en-IN" sz="36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tr-TR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75822-EE43-400D-AC3C-BB2861561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7" t="36155" r="29595" b="10791"/>
          <a:stretch/>
        </p:blipFill>
        <p:spPr>
          <a:xfrm>
            <a:off x="4025023" y="3115478"/>
            <a:ext cx="12198485" cy="102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REKAP PESERTA\REKAP PESERTA102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1046" r="18603" b="21779"/>
          <a:stretch/>
        </p:blipFill>
        <p:spPr bwMode="auto">
          <a:xfrm>
            <a:off x="3742659" y="1031207"/>
            <a:ext cx="16033899" cy="108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78917"/>
      </p:ext>
    </p:extLst>
  </p:cSld>
  <p:clrMapOvr>
    <a:masterClrMapping/>
  </p:clrMapOvr>
  <p:transition spd="med" advTm="20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5957127" y="502327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492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ALUR KEGIATAN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5936E-E6A9-4E1B-B24C-33CD375E74B7}"/>
              </a:ext>
            </a:extLst>
          </p:cNvPr>
          <p:cNvSpPr txBox="1"/>
          <p:nvPr/>
        </p:nvSpPr>
        <p:spPr>
          <a:xfrm>
            <a:off x="17393693" y="4849760"/>
            <a:ext cx="5665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Perlengkapan</a:t>
            </a:r>
            <a:r>
              <a:rPr lang="en-IN" sz="36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b="1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wajib</a:t>
            </a:r>
            <a:r>
              <a:rPr lang="en-IN" sz="36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IN" sz="3600" b="1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peserta</a:t>
            </a:r>
            <a:endParaRPr lang="tr-TR" sz="3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A5C6DA-2A9C-4190-8E99-7FB41B5188DE}"/>
              </a:ext>
            </a:extLst>
          </p:cNvPr>
          <p:cNvGrpSpPr/>
          <p:nvPr/>
        </p:nvGrpSpPr>
        <p:grpSpPr>
          <a:xfrm>
            <a:off x="1843599" y="1658160"/>
            <a:ext cx="1131462" cy="830997"/>
            <a:chOff x="1035072" y="1266671"/>
            <a:chExt cx="1601340" cy="114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4B9AE78-3F9C-43A0-9F55-86BBBCEC5EC2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97B225-88D9-45E3-B1B7-05587C486633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803423C-57FF-4694-AB6E-C61556561491}"/>
              </a:ext>
            </a:extLst>
          </p:cNvPr>
          <p:cNvSpPr txBox="1"/>
          <p:nvPr/>
        </p:nvSpPr>
        <p:spPr>
          <a:xfrm>
            <a:off x="16368851" y="6224913"/>
            <a:ext cx="7505700" cy="3899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60325" lvl="2" indent="-228600" algn="just">
              <a:lnSpc>
                <a:spcPct val="150000"/>
              </a:lnSpc>
              <a:buFont typeface="Tahoma" panose="020B0604030504040204" pitchFamily="34" charset="0"/>
              <a:buChar char="-"/>
              <a:tabLst>
                <a:tab pos="220853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ID Card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Kegiatan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60325" lvl="2" indent="-228600" algn="just">
              <a:lnSpc>
                <a:spcPct val="150000"/>
              </a:lnSpc>
              <a:buFont typeface="Tahoma" panose="020B0604030504040204" pitchFamily="34" charset="0"/>
              <a:buChar char="-"/>
              <a:tabLst>
                <a:tab pos="220853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Masker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medis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dan </a:t>
            </a:r>
            <a:r>
              <a:rPr lang="en-US" sz="28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hand sanitizer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pribadi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60325" lvl="2" indent="-228600" algn="just">
              <a:lnSpc>
                <a:spcPct val="150000"/>
              </a:lnSpc>
              <a:buFont typeface="Tahoma" panose="020B0604030504040204" pitchFamily="34" charset="0"/>
              <a:buChar char="-"/>
              <a:tabLst>
                <a:tab pos="2208530" algn="l"/>
              </a:tabLst>
            </a:pPr>
            <a:r>
              <a:rPr lang="en-US" sz="28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Smartphone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dilengkapi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aplikasi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pemindai</a:t>
            </a: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barcode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60325" lvl="2" indent="-228600" algn="just">
              <a:lnSpc>
                <a:spcPct val="150000"/>
              </a:lnSpc>
              <a:spcAft>
                <a:spcPts val="1000"/>
              </a:spcAft>
              <a:buFont typeface="Tahoma" panose="020B0604030504040204" pitchFamily="34" charset="0"/>
              <a:buChar char="-"/>
              <a:tabLst>
                <a:tab pos="220853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Tumblr </a:t>
            </a:r>
            <a:endParaRPr lang="en-ID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75822-EE43-400D-AC3C-BB2861561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7" t="36155" r="29595" b="10791"/>
          <a:stretch/>
        </p:blipFill>
        <p:spPr>
          <a:xfrm>
            <a:off x="4025023" y="3115478"/>
            <a:ext cx="12198485" cy="102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0" y="4032623"/>
            <a:ext cx="2544766" cy="1802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378075" y="6386474"/>
            <a:ext cx="162725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TEKNIS</a:t>
            </a:r>
          </a:p>
        </p:txBody>
      </p:sp>
    </p:spTree>
    <p:extLst>
      <p:ext uri="{BB962C8B-B14F-4D97-AF65-F5344CB8AC3E}">
        <p14:creationId xmlns:p14="http://schemas.microsoft.com/office/powerpoint/2010/main" val="25435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4446468C-0C7C-45E8-9458-EBFB69B76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49421"/>
          <a:stretch/>
        </p:blipFill>
        <p:spPr>
          <a:xfrm>
            <a:off x="20785169" y="8164189"/>
            <a:ext cx="4093851" cy="5599341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4F779B-30FB-457A-AC9C-E173EA92E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0290149" y="3984031"/>
            <a:ext cx="4093851" cy="53581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35A987-DDAD-4D7E-AA7C-8C4A0DA89595}"/>
              </a:ext>
            </a:extLst>
          </p:cNvPr>
          <p:cNvSpPr txBox="1"/>
          <p:nvPr/>
        </p:nvSpPr>
        <p:spPr>
          <a:xfrm>
            <a:off x="3283978" y="3519565"/>
            <a:ext cx="17501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330065"/>
                </a:solidFill>
                <a:latin typeface="Tahoma" panose="020B060403050404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KESEDIAAN MENAMPILKAN PERTUNJUKAN SENI</a:t>
            </a:r>
            <a:endParaRPr lang="tr-TR" sz="8000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F518DF-B645-4C6F-8D23-257EDEB187B2}"/>
              </a:ext>
            </a:extLst>
          </p:cNvPr>
          <p:cNvSpPr txBox="1"/>
          <p:nvPr/>
        </p:nvSpPr>
        <p:spPr>
          <a:xfrm>
            <a:off x="3283978" y="6156720"/>
            <a:ext cx="147913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Konfirmasi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paling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lambat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Person : +62 853-3432-6598 (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a.n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Alifia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Wardani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Ketentuan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Pertunjukan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menari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menyanyi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drama,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berpuisi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lain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sebagainya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Durasi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penampilan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menit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bersih</a:t>
            </a:r>
            <a:endParaRPr lang="en-US" dirty="0">
              <a:solidFill>
                <a:srgbClr val="3300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Peserta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terplotting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tampil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Welcome Party dan Extraordinary Night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KUOTA TERBATAS!!!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Sangga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berhak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menutup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kesediaan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apabila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kuota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terpenuhi</a:t>
            </a:r>
            <a:endParaRPr lang="en-US" dirty="0">
              <a:solidFill>
                <a:srgbClr val="33006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4446468C-0C7C-45E8-9458-EBFB69B76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49421"/>
          <a:stretch/>
        </p:blipFill>
        <p:spPr>
          <a:xfrm>
            <a:off x="20785169" y="8164189"/>
            <a:ext cx="4093851" cy="5599341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4F779B-30FB-457A-AC9C-E173EA92E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0290149" y="3984031"/>
            <a:ext cx="4093851" cy="53581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35A987-DDAD-4D7E-AA7C-8C4A0DA89595}"/>
              </a:ext>
            </a:extLst>
          </p:cNvPr>
          <p:cNvSpPr txBox="1"/>
          <p:nvPr/>
        </p:nvSpPr>
        <p:spPr>
          <a:xfrm>
            <a:off x="4134582" y="712264"/>
            <a:ext cx="17501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330065"/>
                </a:solidFill>
                <a:latin typeface="Tahoma" panose="020B060403050404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KESEDIAAN MENAMPILKAN PERTUNJUKAN SENI</a:t>
            </a:r>
            <a:endParaRPr lang="tr-TR" sz="8000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D1D62-FB6B-43B0-B34F-35F54CA32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73" t="18062" r="31086" b="19716"/>
          <a:stretch/>
        </p:blipFill>
        <p:spPr>
          <a:xfrm>
            <a:off x="2392008" y="3266809"/>
            <a:ext cx="9016409" cy="8428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9B0115-4F33-4352-B6B1-6E277C7E2139}"/>
              </a:ext>
            </a:extLst>
          </p:cNvPr>
          <p:cNvSpPr txBox="1"/>
          <p:nvPr/>
        </p:nvSpPr>
        <p:spPr>
          <a:xfrm>
            <a:off x="11621069" y="6605249"/>
            <a:ext cx="12440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Konfirmasi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Kendaraan</a:t>
            </a:r>
            <a:r>
              <a:rPr lang="en-US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menginap</a:t>
            </a:r>
            <a:endParaRPr lang="en-US" dirty="0">
              <a:solidFill>
                <a:srgbClr val="33006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Konfirmasi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Kesediaan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Penampil</a:t>
            </a:r>
            <a:r>
              <a:rPr lang="en-US" dirty="0">
                <a:solidFill>
                  <a:srgbClr val="3300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33006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4446468C-0C7C-45E8-9458-EBFB69B76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49421"/>
          <a:stretch/>
        </p:blipFill>
        <p:spPr>
          <a:xfrm>
            <a:off x="20785169" y="8164189"/>
            <a:ext cx="4093851" cy="5599341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4F779B-30FB-457A-AC9C-E173EA92E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0290149" y="3984031"/>
            <a:ext cx="4093851" cy="53581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35A987-DDAD-4D7E-AA7C-8C4A0DA89595}"/>
              </a:ext>
            </a:extLst>
          </p:cNvPr>
          <p:cNvSpPr txBox="1"/>
          <p:nvPr/>
        </p:nvSpPr>
        <p:spPr>
          <a:xfrm>
            <a:off x="4134582" y="712264"/>
            <a:ext cx="17501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330065"/>
                </a:solidFill>
                <a:latin typeface="Tahoma" panose="020B060403050404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KESEDIAAN MENAMPILKAN PERTUNJUKAN SENI</a:t>
            </a:r>
            <a:endParaRPr lang="tr-TR" sz="8000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A4797-6E5D-45EE-A390-47939F0FC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3" b="11717"/>
          <a:stretch/>
        </p:blipFill>
        <p:spPr>
          <a:xfrm>
            <a:off x="8237352" y="3405032"/>
            <a:ext cx="7143750" cy="8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0" y="4032623"/>
            <a:ext cx="2544766" cy="1802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378075" y="6386474"/>
            <a:ext cx="162725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5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PERLENGKAPAN</a:t>
            </a:r>
          </a:p>
        </p:txBody>
      </p:sp>
    </p:spTree>
    <p:extLst>
      <p:ext uri="{BB962C8B-B14F-4D97-AF65-F5344CB8AC3E}">
        <p14:creationId xmlns:p14="http://schemas.microsoft.com/office/powerpoint/2010/main" val="41430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-13909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656391" y="172108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7636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PERLENGKAPAN PESERTA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45199-A9F8-495B-A96B-EFF9A5C610CE}"/>
              </a:ext>
            </a:extLst>
          </p:cNvPr>
          <p:cNvSpPr txBox="1"/>
          <p:nvPr/>
        </p:nvSpPr>
        <p:spPr>
          <a:xfrm>
            <a:off x="2662899" y="3546274"/>
            <a:ext cx="10074906" cy="741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</a:t>
            </a:r>
            <a:r>
              <a:rPr lang="id-ID" spc="-1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pribadi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Protokol Kesehatan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(Masker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medis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hand sanitizer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dll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Seragam</a:t>
            </a:r>
            <a:r>
              <a:rPr lang="id-ID" spc="-1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Pramuka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IN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Baju </a:t>
            </a:r>
            <a:r>
              <a:rPr lang="en-IN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Kontingen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IN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Kaos</a:t>
            </a:r>
            <a:r>
              <a:rPr lang="en-IN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Kegiatan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Kaos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Nuansa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Merah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Kaos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Nuansa</a:t>
            </a:r>
            <a:r>
              <a:rPr lang="en-US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Gelap</a:t>
            </a:r>
            <a:endParaRPr lang="en-ID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0EA5A-6C87-44B2-B4AD-8390E1E8A296}"/>
              </a:ext>
            </a:extLst>
          </p:cNvPr>
          <p:cNvSpPr txBox="1"/>
          <p:nvPr/>
        </p:nvSpPr>
        <p:spPr>
          <a:xfrm>
            <a:off x="11888216" y="3673035"/>
            <a:ext cx="10596193" cy="742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Jaket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Hem Outdoor 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Scarf 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Alat</a:t>
            </a:r>
            <a:r>
              <a:rPr lang="id-ID" sz="3200" spc="-1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Tulis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ID" sz="32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Smartphone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dilengkapi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paket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data (internet)</a:t>
            </a: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ID" sz="32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Powerbank</a:t>
            </a: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&amp; Pengisi daya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509588" marR="60325" lvl="2" indent="-509588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kegiatan lapangan (kantong tidur, matras, pakaian tahan dingin, pakaian olah raga, pakaian lapangan, jas hujan,</a:t>
            </a:r>
            <a:r>
              <a:rPr lang="id-ID" sz="3200" spc="-7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dll).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-13909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656391" y="172108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7690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PERLENGKAPAN SANGGA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45199-A9F8-495B-A96B-EFF9A5C610CE}"/>
              </a:ext>
            </a:extLst>
          </p:cNvPr>
          <p:cNvSpPr txBox="1"/>
          <p:nvPr/>
        </p:nvSpPr>
        <p:spPr>
          <a:xfrm>
            <a:off x="2662899" y="3546274"/>
            <a:ext cx="10074906" cy="8596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Tenda dome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kapasitas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sesuai</a:t>
            </a:r>
            <a:r>
              <a:rPr lang="en-US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kebutuhan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Flysheet </a:t>
            </a: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Protokol Kesehatan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Alat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Komunikasi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en-IN" sz="24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Handy Talky)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perkemahan (alat penerangan tenda, alat Masak,</a:t>
            </a:r>
            <a:r>
              <a:rPr lang="id-ID" sz="2400" spc="-4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dll)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P3K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Kantong sampah</a:t>
            </a:r>
            <a:r>
              <a:rPr lang="id-ID" sz="2400" spc="-25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hitam/ </a:t>
            </a:r>
            <a:r>
              <a:rPr lang="id-ID" sz="24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trashbag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Bendera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Kontingen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Bibit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Minyak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Kayu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Putih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Kuas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Lukis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Gitar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Akustik</a:t>
            </a:r>
            <a:endParaRPr lang="en-IN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Tongkat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Pramuka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3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buah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Bendera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WOSM dan Tunas </a:t>
            </a:r>
            <a:r>
              <a:rPr lang="en-IN" sz="24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Kelapa</a:t>
            </a:r>
            <a:r>
              <a:rPr lang="en-IN" sz="24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  <a:tabLst>
                <a:tab pos="1367790" algn="l"/>
                <a:tab pos="1368425" algn="l"/>
              </a:tabLst>
            </a:pPr>
            <a:endParaRPr lang="en-ID" sz="24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-13909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994F8-C97F-4B99-A26D-CFE87B57B75B}"/>
              </a:ext>
            </a:extLst>
          </p:cNvPr>
          <p:cNvGrpSpPr/>
          <p:nvPr/>
        </p:nvGrpSpPr>
        <p:grpSpPr>
          <a:xfrm>
            <a:off x="1656391" y="1721086"/>
            <a:ext cx="1131462" cy="830997"/>
            <a:chOff x="1035072" y="1266671"/>
            <a:chExt cx="1601340" cy="114803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0B9AA28-3DC2-469A-BE4D-0B4A428F3234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6B3160D-CF24-4C07-AFAA-A16F88158354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5A6170-6FEA-4138-A597-8ED8F4257BC0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6EC067-2856-4DC8-A59D-746D8753F44F}"/>
              </a:ext>
            </a:extLst>
          </p:cNvPr>
          <p:cNvSpPr txBox="1"/>
          <p:nvPr/>
        </p:nvSpPr>
        <p:spPr>
          <a:xfrm>
            <a:off x="3076204" y="1750422"/>
            <a:ext cx="874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PERLENGKAPAN KONTINGEN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45199-A9F8-495B-A96B-EFF9A5C610CE}"/>
              </a:ext>
            </a:extLst>
          </p:cNvPr>
          <p:cNvSpPr txBox="1"/>
          <p:nvPr/>
        </p:nvSpPr>
        <p:spPr>
          <a:xfrm>
            <a:off x="2662898" y="3546274"/>
            <a:ext cx="13902627" cy="739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 Protokol Kesehatan.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Sabun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Cuci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Tangan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Handsanitizer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Tempat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Sampah</a:t>
            </a:r>
            <a:r>
              <a:rPr lang="en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</a:t>
            </a:r>
          </a:p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Membawa perlengkapan perkemahan.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Membawa perlengkapan memasak.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fi-FI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Membawa perlengkapan kegiatan lapangan (tenda dome, kantong tidur</a:t>
            </a: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</a:t>
            </a:r>
            <a:r>
              <a:rPr lang="fi-FI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matras, pakaian tahan dingin, jas hujan, senter dan lain-lain</a:t>
            </a:r>
            <a:r>
              <a:rPr lang="id-ID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).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Alat </a:t>
            </a: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Bakti</a:t>
            </a: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Cangkul</a:t>
            </a: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Sekop</a:t>
            </a: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Catok</a:t>
            </a: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)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en-US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Properti</a:t>
            </a:r>
            <a:r>
              <a:rPr lang="en-US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Fashion Show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marR="60325" lvl="0" indent="-342900" algn="just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Char char="-"/>
              <a:tabLst>
                <a:tab pos="6031230" algn="l"/>
              </a:tabLst>
            </a:pP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Perlengkapan</a:t>
            </a:r>
            <a:r>
              <a:rPr lang="en-IN" sz="3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IN" sz="3200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Penampilan</a:t>
            </a:r>
            <a:endParaRPr lang="en-ID" sz="32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2D51B4C-073B-4795-858D-930FA67916F7}"/>
              </a:ext>
            </a:extLst>
          </p:cNvPr>
          <p:cNvGrpSpPr/>
          <p:nvPr/>
        </p:nvGrpSpPr>
        <p:grpSpPr>
          <a:xfrm>
            <a:off x="764300" y="3601151"/>
            <a:ext cx="1131462" cy="830997"/>
            <a:chOff x="1656391" y="6002195"/>
            <a:chExt cx="1131462" cy="83099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419D51-3075-48B9-9D9D-26E90FBBCF29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A75A60C-CE16-4B01-A718-A861A329A812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B75B6A-B9A9-4F7D-936C-27CD9BB05617}"/>
              </a:ext>
            </a:extLst>
          </p:cNvPr>
          <p:cNvSpPr txBox="1"/>
          <p:nvPr/>
        </p:nvSpPr>
        <p:spPr>
          <a:xfrm>
            <a:off x="2272059" y="3587494"/>
            <a:ext cx="929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Perlengkapan</a:t>
            </a:r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Subcamp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DEBC2-506F-426E-964B-4D3A770C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63" y="8448174"/>
            <a:ext cx="3492500" cy="349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01548-F999-4FBD-A3D2-24E98E65A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214" y="4761882"/>
            <a:ext cx="2968930" cy="2968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74676-8AE0-40F1-B2D6-9A959CE0D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03" y="4605664"/>
            <a:ext cx="3045753" cy="3040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BFA8B-0F00-4E03-8A05-A208D5349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02" y="5374496"/>
            <a:ext cx="3180349" cy="3180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35F538-7516-4DCD-A7E3-145F86CFC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63" y="569923"/>
            <a:ext cx="3285453" cy="3285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2083F3-E710-4FCF-A479-D7697BC3EE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0" y="8278362"/>
            <a:ext cx="3662312" cy="3662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C7C9D6-384A-4BF9-882D-4DFC02F0E0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72" y="569923"/>
            <a:ext cx="3542628" cy="3542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FEE5CF-FFCC-4B9C-9D21-B361D0453F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62" y="8254879"/>
            <a:ext cx="3180349" cy="31803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585903-D641-4761-8A0C-18EF5F76B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077" y="7936575"/>
            <a:ext cx="3333750" cy="33337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5FF2F9-F826-457E-AA5D-71F7C1EC66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0" y="325960"/>
            <a:ext cx="4028065" cy="40280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A0231F-FB49-4871-A0F2-A667AB8581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72" y="4605664"/>
            <a:ext cx="3333751" cy="3333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532CF2-0B22-41B8-A531-1A88CC73E0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46" y="4456398"/>
            <a:ext cx="3798481" cy="37984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C24EDA-BA2B-46E0-82BF-DD27DDE8F6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47" y="8554845"/>
            <a:ext cx="3428294" cy="34282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893D16-62A5-40DC-A307-2FFF2B35A7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7" y="7219018"/>
            <a:ext cx="2118688" cy="2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67FF1-E167-437D-93C9-1D2F943D7F0B}"/>
              </a:ext>
            </a:extLst>
          </p:cNvPr>
          <p:cNvSpPr txBox="1"/>
          <p:nvPr/>
        </p:nvSpPr>
        <p:spPr>
          <a:xfrm>
            <a:off x="1084522" y="1068701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 URUT </a:t>
            </a:r>
          </a:p>
          <a:p>
            <a:r>
              <a:rPr lang="en-US" sz="7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SANGGA</a:t>
            </a:r>
            <a:endParaRPr lang="tr-TR" sz="7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8FB3B-1FE6-49AE-8DA2-77DE1A53A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0" y="924145"/>
            <a:ext cx="6925341" cy="11074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01FC6-ABDC-44F6-9BDD-FEC132731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846" y="924145"/>
            <a:ext cx="6485861" cy="109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57788"/>
      </p:ext>
    </p:extLst>
  </p:cSld>
  <p:clrMapOvr>
    <a:masterClrMapping/>
  </p:clrMapOvr>
  <p:transition spd="med" advTm="20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975024" y="5164757"/>
            <a:ext cx="162725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GIAT PINKON &amp; BINDAM</a:t>
            </a:r>
          </a:p>
        </p:txBody>
      </p:sp>
    </p:spTree>
    <p:extLst>
      <p:ext uri="{BB962C8B-B14F-4D97-AF65-F5344CB8AC3E}">
        <p14:creationId xmlns:p14="http://schemas.microsoft.com/office/powerpoint/2010/main" val="9071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3987D-3CDC-47E0-AE82-18EC98ED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7" y="5188690"/>
            <a:ext cx="23240665" cy="433946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2D51B4C-073B-4795-858D-930FA67916F7}"/>
              </a:ext>
            </a:extLst>
          </p:cNvPr>
          <p:cNvGrpSpPr/>
          <p:nvPr/>
        </p:nvGrpSpPr>
        <p:grpSpPr>
          <a:xfrm>
            <a:off x="764300" y="3601151"/>
            <a:ext cx="1131462" cy="830997"/>
            <a:chOff x="1656391" y="6002195"/>
            <a:chExt cx="1131462" cy="83099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419D51-3075-48B9-9D9D-26E90FBBCF29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A75A60C-CE16-4B01-A718-A861A329A812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B75B6A-B9A9-4F7D-936C-27CD9BB05617}"/>
              </a:ext>
            </a:extLst>
          </p:cNvPr>
          <p:cNvSpPr txBox="1"/>
          <p:nvPr/>
        </p:nvSpPr>
        <p:spPr>
          <a:xfrm>
            <a:off x="2272059" y="3587494"/>
            <a:ext cx="702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Matrix </a:t>
            </a:r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05A8F8-F104-4544-8623-F40207537D83}"/>
              </a:ext>
            </a:extLst>
          </p:cNvPr>
          <p:cNvGrpSpPr/>
          <p:nvPr/>
        </p:nvGrpSpPr>
        <p:grpSpPr>
          <a:xfrm>
            <a:off x="1170998" y="3906329"/>
            <a:ext cx="1131462" cy="830997"/>
            <a:chOff x="1656391" y="6002195"/>
            <a:chExt cx="1131462" cy="83099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E6B607F-57EA-4C60-9318-10483E694293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3C9747-9AB5-4A93-A844-DF16DCC8BBA4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97850A-E3C1-41FF-B105-38DB4025AC79}"/>
              </a:ext>
            </a:extLst>
          </p:cNvPr>
          <p:cNvSpPr txBox="1"/>
          <p:nvPr/>
        </p:nvSpPr>
        <p:spPr>
          <a:xfrm>
            <a:off x="2678757" y="3892672"/>
            <a:ext cx="702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Bindamping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A03CC-2DC9-4CF5-ACBA-EFCFF7233669}"/>
              </a:ext>
            </a:extLst>
          </p:cNvPr>
          <p:cNvSpPr txBox="1"/>
          <p:nvPr/>
        </p:nvSpPr>
        <p:spPr>
          <a:xfrm>
            <a:off x="3602187" y="5755953"/>
            <a:ext cx="6179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</a:rPr>
              <a:t>Sabtu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</a:rPr>
              <a:t>Minggu</a:t>
            </a:r>
            <a:r>
              <a:rPr lang="id-ID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2</a:t>
            </a:r>
            <a:r>
              <a:rPr lang="en-US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5 </a:t>
            </a:r>
            <a:r>
              <a:rPr lang="en-US" sz="36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s.d.</a:t>
            </a:r>
            <a:r>
              <a:rPr lang="en-US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26</a:t>
            </a:r>
            <a:r>
              <a:rPr lang="id-ID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Juni 2022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0F69E-3A99-4C23-BD82-CEC0EEA2E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3" y="5599341"/>
            <a:ext cx="765975" cy="76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5C2D1F-7B64-4E9F-B450-2C57B1614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51" y="7019147"/>
            <a:ext cx="758562" cy="765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64C204-953F-4340-A8F0-3C68FFD8E35C}"/>
              </a:ext>
            </a:extLst>
          </p:cNvPr>
          <p:cNvSpPr txBox="1"/>
          <p:nvPr/>
        </p:nvSpPr>
        <p:spPr>
          <a:xfrm>
            <a:off x="3602187" y="7138791"/>
            <a:ext cx="12195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14.00</a:t>
            </a:r>
            <a:r>
              <a:rPr lang="id-ID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s.d 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16.00</a:t>
            </a:r>
            <a:r>
              <a:rPr lang="id-ID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WIB</a:t>
            </a:r>
            <a:endParaRPr lang="en-ID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2FEC-6F95-4329-80FF-0BE00D5FB7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3" y="8116659"/>
            <a:ext cx="758562" cy="11437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36ADD2-CD6D-4929-9CD4-6405B8078C14}"/>
              </a:ext>
            </a:extLst>
          </p:cNvPr>
          <p:cNvSpPr txBox="1"/>
          <p:nvPr/>
        </p:nvSpPr>
        <p:spPr>
          <a:xfrm>
            <a:off x="3756067" y="8450134"/>
            <a:ext cx="6770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Pendopo</a:t>
            </a:r>
            <a:r>
              <a:rPr lang="en-US" sz="3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60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Bumi</a:t>
            </a:r>
            <a:r>
              <a:rPr lang="en-US" sz="3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600" dirty="0" err="1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Glagaharum</a:t>
            </a:r>
            <a:endParaRPr lang="en-ID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21AC3F-ADB3-45FD-BD5D-ACA7EC4CDBE3}"/>
              </a:ext>
            </a:extLst>
          </p:cNvPr>
          <p:cNvGrpSpPr/>
          <p:nvPr/>
        </p:nvGrpSpPr>
        <p:grpSpPr>
          <a:xfrm>
            <a:off x="12586133" y="3945658"/>
            <a:ext cx="1131462" cy="830997"/>
            <a:chOff x="1656391" y="6002195"/>
            <a:chExt cx="1131462" cy="8309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F9F925-EBBF-494A-B46E-B12B90F64B57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3CE5E1F-F40B-46A4-8E88-4F6DBD6C91E7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246A74A-7BD0-4063-B84F-903CB1E8FF71}"/>
              </a:ext>
            </a:extLst>
          </p:cNvPr>
          <p:cNvSpPr txBox="1"/>
          <p:nvPr/>
        </p:nvSpPr>
        <p:spPr>
          <a:xfrm>
            <a:off x="14093892" y="3932001"/>
            <a:ext cx="702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Teknis </a:t>
            </a:r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FF644F-901C-4303-B05C-40D260E8D652}"/>
              </a:ext>
            </a:extLst>
          </p:cNvPr>
          <p:cNvSpPr txBox="1"/>
          <p:nvPr/>
        </p:nvSpPr>
        <p:spPr>
          <a:xfrm>
            <a:off x="14093892" y="5319617"/>
            <a:ext cx="93783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/>
              <a:t>Bindamping</a:t>
            </a:r>
            <a:r>
              <a:rPr lang="en-US" sz="4000" dirty="0"/>
              <a:t> </a:t>
            </a:r>
            <a:r>
              <a:rPr lang="en-US" sz="4000" dirty="0" err="1"/>
              <a:t>dihandle</a:t>
            </a:r>
            <a:r>
              <a:rPr lang="en-US" sz="4000" dirty="0"/>
              <a:t> </a:t>
            </a:r>
            <a:r>
              <a:rPr lang="en-US" sz="4000" dirty="0" err="1"/>
              <a:t>langsung</a:t>
            </a:r>
            <a:r>
              <a:rPr lang="en-US" sz="4000" dirty="0"/>
              <a:t> oleh </a:t>
            </a:r>
            <a:r>
              <a:rPr lang="en-US" sz="4000" dirty="0" err="1"/>
              <a:t>pengurus</a:t>
            </a:r>
            <a:r>
              <a:rPr lang="en-US" sz="4000" dirty="0"/>
              <a:t> </a:t>
            </a:r>
            <a:r>
              <a:rPr lang="en-US" sz="4000" dirty="0" err="1"/>
              <a:t>Pusdiklatcab</a:t>
            </a:r>
            <a:r>
              <a:rPr lang="en-US" sz="4000" dirty="0"/>
              <a:t> </a:t>
            </a:r>
            <a:r>
              <a:rPr lang="en-US" sz="4000" dirty="0" err="1"/>
              <a:t>Lumajang</a:t>
            </a:r>
            <a:endParaRPr lang="en-US" sz="4000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err="1"/>
              <a:t>Selama</a:t>
            </a:r>
            <a:r>
              <a:rPr lang="en-US" sz="4000" dirty="0"/>
              <a:t> 2 </a:t>
            </a:r>
            <a:r>
              <a:rPr lang="en-US" sz="4000" dirty="0" err="1"/>
              <a:t>hari</a:t>
            </a:r>
            <a:r>
              <a:rPr lang="en-US" sz="4000" dirty="0"/>
              <a:t> </a:t>
            </a:r>
            <a:r>
              <a:rPr lang="en-US" sz="4000" dirty="0" err="1"/>
              <a:t>Bindamping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menerima</a:t>
            </a:r>
            <a:r>
              <a:rPr lang="en-US" sz="4000" dirty="0"/>
              <a:t> </a:t>
            </a:r>
            <a:r>
              <a:rPr lang="en-US" sz="4000" dirty="0" err="1"/>
              <a:t>materi</a:t>
            </a:r>
            <a:r>
              <a:rPr lang="en-US" sz="4000" dirty="0"/>
              <a:t> </a:t>
            </a:r>
          </a:p>
          <a:p>
            <a:pPr marL="1084263" lvl="0"/>
            <a:r>
              <a:rPr lang="en-US" sz="4000" b="1" dirty="0"/>
              <a:t>- </a:t>
            </a:r>
            <a:r>
              <a:rPr lang="en-US" sz="4000" b="1" dirty="0" err="1"/>
              <a:t>Pendalaman</a:t>
            </a:r>
            <a:r>
              <a:rPr lang="en-US" sz="4000" b="1" dirty="0"/>
              <a:t> SK 048 </a:t>
            </a:r>
            <a:r>
              <a:rPr lang="en-US" sz="4000" b="1" dirty="0" err="1"/>
              <a:t>ttg</a:t>
            </a:r>
            <a:r>
              <a:rPr lang="en-US" sz="4000" b="1" dirty="0"/>
              <a:t> </a:t>
            </a:r>
            <a:r>
              <a:rPr lang="en-US" sz="4000" b="1" dirty="0" err="1"/>
              <a:t>Sisdiklat</a:t>
            </a:r>
            <a:r>
              <a:rPr lang="en-US" sz="4000" b="1" dirty="0"/>
              <a:t> </a:t>
            </a:r>
            <a:r>
              <a:rPr lang="en-US" sz="4000" b="1" dirty="0" err="1"/>
              <a:t>Pramuka</a:t>
            </a:r>
            <a:r>
              <a:rPr lang="en-US" sz="4000" b="1" dirty="0"/>
              <a:t> dan </a:t>
            </a:r>
            <a:r>
              <a:rPr lang="en-US" sz="4000" b="1" dirty="0" err="1"/>
              <a:t>sismintir</a:t>
            </a:r>
            <a:endParaRPr lang="en-US" sz="4000" b="1" dirty="0"/>
          </a:p>
          <a:p>
            <a:pPr marL="1084263" lvl="0"/>
            <a:r>
              <a:rPr lang="en-US" sz="4000" b="1" dirty="0"/>
              <a:t>- Indaba, </a:t>
            </a:r>
            <a:r>
              <a:rPr lang="en-US" sz="4000" b="1" dirty="0" err="1"/>
              <a:t>Diskusi</a:t>
            </a:r>
            <a:r>
              <a:rPr lang="en-US" sz="4000" b="1" dirty="0"/>
              <a:t> internal </a:t>
            </a:r>
            <a:r>
              <a:rPr lang="en-US" sz="4000" b="1" dirty="0" err="1"/>
              <a:t>terkait</a:t>
            </a:r>
            <a:r>
              <a:rPr lang="en-US" sz="4000" b="1" dirty="0"/>
              <a:t> </a:t>
            </a:r>
            <a:r>
              <a:rPr lang="en-US" sz="4000" b="1" dirty="0" err="1"/>
              <a:t>isu</a:t>
            </a:r>
            <a:r>
              <a:rPr lang="en-US" sz="4000" b="1" dirty="0"/>
              <a:t> </a:t>
            </a:r>
            <a:r>
              <a:rPr lang="en-US" sz="4000" b="1" dirty="0" err="1"/>
              <a:t>permasalahan</a:t>
            </a:r>
            <a:r>
              <a:rPr lang="en-US" sz="4000" b="1" dirty="0"/>
              <a:t> Pembina </a:t>
            </a:r>
            <a:r>
              <a:rPr lang="en-US" sz="4000" b="1" dirty="0" err="1"/>
              <a:t>saat</a:t>
            </a:r>
            <a:r>
              <a:rPr lang="en-US" sz="4000" b="1" dirty="0"/>
              <a:t> </a:t>
            </a:r>
            <a:r>
              <a:rPr lang="en-US" sz="4000" b="1" dirty="0" err="1"/>
              <a:t>ini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42236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FCFDB4-1C5A-4306-B6AB-5A72086F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" y="712264"/>
            <a:ext cx="2991767" cy="21186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05A8F8-F104-4544-8623-F40207537D83}"/>
              </a:ext>
            </a:extLst>
          </p:cNvPr>
          <p:cNvGrpSpPr/>
          <p:nvPr/>
        </p:nvGrpSpPr>
        <p:grpSpPr>
          <a:xfrm>
            <a:off x="1170998" y="3906329"/>
            <a:ext cx="1131462" cy="830997"/>
            <a:chOff x="1656391" y="6002195"/>
            <a:chExt cx="1131462" cy="83099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E6B607F-57EA-4C60-9318-10483E694293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3C9747-9AB5-4A93-A844-DF16DCC8BBA4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97850A-E3C1-41FF-B105-38DB4025AC79}"/>
              </a:ext>
            </a:extLst>
          </p:cNvPr>
          <p:cNvSpPr txBox="1"/>
          <p:nvPr/>
        </p:nvSpPr>
        <p:spPr>
          <a:xfrm>
            <a:off x="2685553" y="3536997"/>
            <a:ext cx="416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Pinkon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A03CC-2DC9-4CF5-ACBA-EFCFF7233669}"/>
              </a:ext>
            </a:extLst>
          </p:cNvPr>
          <p:cNvSpPr txBox="1"/>
          <p:nvPr/>
        </p:nvSpPr>
        <p:spPr>
          <a:xfrm>
            <a:off x="3602187" y="5755953"/>
            <a:ext cx="4612815" cy="66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Everyday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0F69E-3A99-4C23-BD82-CEC0EEA2E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3" y="5599341"/>
            <a:ext cx="765975" cy="76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5C2D1F-7B64-4E9F-B450-2C57B1614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0" y="6858000"/>
            <a:ext cx="758562" cy="765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64C204-953F-4340-A8F0-3C68FFD8E35C}"/>
              </a:ext>
            </a:extLst>
          </p:cNvPr>
          <p:cNvSpPr txBox="1"/>
          <p:nvPr/>
        </p:nvSpPr>
        <p:spPr>
          <a:xfrm>
            <a:off x="3602187" y="6858000"/>
            <a:ext cx="12195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: 14.00 </a:t>
            </a:r>
            <a:r>
              <a:rPr lang="en-US" sz="3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s.d.</a:t>
            </a: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16.00 WIB</a:t>
            </a:r>
          </a:p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: 16.00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s.d.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WIB</a:t>
            </a:r>
            <a:endParaRPr lang="en-ID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2FEC-6F95-4329-80FF-0BE00D5FB7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3" y="8116659"/>
            <a:ext cx="758562" cy="11437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36ADD2-CD6D-4929-9CD4-6405B8078C14}"/>
              </a:ext>
            </a:extLst>
          </p:cNvPr>
          <p:cNvSpPr txBox="1"/>
          <p:nvPr/>
        </p:nvSpPr>
        <p:spPr>
          <a:xfrm>
            <a:off x="3602187" y="8459686"/>
            <a:ext cx="749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Area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Perkemahan</a:t>
            </a:r>
            <a:r>
              <a:rPr lang="en-US" dirty="0"/>
              <a:t> </a:t>
            </a:r>
            <a:r>
              <a:rPr lang="en-US" dirty="0" err="1"/>
              <a:t>Glagaharum</a:t>
            </a:r>
            <a:endParaRPr lang="en-ID" dirty="0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4446468C-0C7C-45E8-9458-EBFB69B76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49421"/>
          <a:stretch/>
        </p:blipFill>
        <p:spPr>
          <a:xfrm>
            <a:off x="20785169" y="8164189"/>
            <a:ext cx="4093851" cy="5599341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4F779B-30FB-457A-AC9C-E173EA92EC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0290149" y="3984031"/>
            <a:ext cx="4093851" cy="53581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E608D0-8614-462B-9507-27E74AA17404}"/>
              </a:ext>
            </a:extLst>
          </p:cNvPr>
          <p:cNvSpPr txBox="1"/>
          <p:nvPr/>
        </p:nvSpPr>
        <p:spPr>
          <a:xfrm>
            <a:off x="12186989" y="3830458"/>
            <a:ext cx="6709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Teknis </a:t>
            </a:r>
            <a:r>
              <a:rPr lang="en-US" sz="4800" b="1" dirty="0" err="1">
                <a:solidFill>
                  <a:srgbClr val="33006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Kegiatan</a:t>
            </a:r>
            <a:endParaRPr lang="tr-TR" sz="4800" b="1" dirty="0">
              <a:solidFill>
                <a:srgbClr val="33006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265F-4C57-49CD-AD65-C9718486A671}"/>
              </a:ext>
            </a:extLst>
          </p:cNvPr>
          <p:cNvGrpSpPr/>
          <p:nvPr/>
        </p:nvGrpSpPr>
        <p:grpSpPr>
          <a:xfrm>
            <a:off x="10556602" y="3830459"/>
            <a:ext cx="1131462" cy="830997"/>
            <a:chOff x="1656391" y="6002195"/>
            <a:chExt cx="1131462" cy="83099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2F9F64F-4C00-4FF2-80A3-1A445A7D8D70}"/>
                </a:ext>
              </a:extLst>
            </p:cNvPr>
            <p:cNvSpPr/>
            <p:nvPr/>
          </p:nvSpPr>
          <p:spPr>
            <a:xfrm rot="18900000">
              <a:off x="2227876" y="6075783"/>
              <a:ext cx="559977" cy="683820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rgbClr val="330065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32A7010-9A3A-4793-B1A7-2C53AE9BFD02}"/>
                </a:ext>
              </a:extLst>
            </p:cNvPr>
            <p:cNvSpPr/>
            <p:nvPr/>
          </p:nvSpPr>
          <p:spPr>
            <a:xfrm rot="2700000">
              <a:off x="1658386" y="6000200"/>
              <a:ext cx="830997" cy="834987"/>
            </a:xfrm>
            <a:prstGeom prst="roundRect">
              <a:avLst>
                <a:gd name="adj" fmla="val 9141"/>
              </a:avLst>
            </a:prstGeom>
            <a:solidFill>
              <a:srgbClr val="3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>
                <a:solidFill>
                  <a:srgbClr val="330065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DCED6B5-26A0-499B-96D5-A2B3441513DF}"/>
              </a:ext>
            </a:extLst>
          </p:cNvPr>
          <p:cNvSpPr txBox="1"/>
          <p:nvPr/>
        </p:nvSpPr>
        <p:spPr>
          <a:xfrm>
            <a:off x="12186989" y="5025130"/>
            <a:ext cx="81142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dirty="0" err="1"/>
              <a:t>Sangga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forum </a:t>
            </a:r>
            <a:r>
              <a:rPr lang="en-US" dirty="0" err="1"/>
              <a:t>evaluasi</a:t>
            </a:r>
            <a:r>
              <a:rPr lang="en-US" dirty="0"/>
              <a:t> 1 jam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pimkon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raimuna</a:t>
            </a:r>
            <a:r>
              <a:rPr lang="en-US" dirty="0"/>
              <a:t>;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b="1" dirty="0"/>
              <a:t>Workshop system</a:t>
            </a:r>
            <a:endParaRPr lang="en-ID" b="1" dirty="0"/>
          </a:p>
          <a:p>
            <a:pPr lvl="0"/>
            <a:r>
              <a:rPr lang="en-ID" dirty="0"/>
              <a:t>       Cek </a:t>
            </a:r>
            <a:r>
              <a:rPr lang="en-ID" dirty="0" err="1"/>
              <a:t>kendala</a:t>
            </a:r>
            <a:r>
              <a:rPr lang="en-ID" dirty="0"/>
              <a:t> dan uji </a:t>
            </a:r>
            <a:r>
              <a:rPr lang="en-ID" dirty="0" err="1"/>
              <a:t>coba</a:t>
            </a:r>
            <a:r>
              <a:rPr lang="en-ID" dirty="0"/>
              <a:t> system   </a:t>
            </a:r>
          </a:p>
          <a:p>
            <a:pPr lvl="0"/>
            <a:r>
              <a:rPr lang="en-ID" dirty="0"/>
              <a:t>       website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peserta</a:t>
            </a:r>
            <a:endParaRPr lang="en-ID" dirty="0"/>
          </a:p>
          <a:p>
            <a:pPr lvl="0"/>
            <a:r>
              <a:rPr lang="en-ID" dirty="0"/>
              <a:t>       </a:t>
            </a:r>
            <a:r>
              <a:rPr lang="en-ID" b="1" dirty="0" err="1"/>
              <a:t>Outbond</a:t>
            </a:r>
            <a:endParaRPr lang="en-ID" b="1" dirty="0"/>
          </a:p>
          <a:p>
            <a:pPr lvl="0"/>
            <a:r>
              <a:rPr lang="en-ID" b="1" dirty="0"/>
              <a:t>      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hiburan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  </a:t>
            </a:r>
          </a:p>
          <a:p>
            <a:pPr lvl="0"/>
            <a:r>
              <a:rPr lang="en-ID" dirty="0"/>
              <a:t>       </a:t>
            </a:r>
            <a:r>
              <a:rPr lang="en-ID" dirty="0" err="1"/>
              <a:t>kontingen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8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AE65DF-6046-4B86-B981-A75F0300A6CF}"/>
              </a:ext>
            </a:extLst>
          </p:cNvPr>
          <p:cNvCxnSpPr/>
          <p:nvPr/>
        </p:nvCxnSpPr>
        <p:spPr>
          <a:xfrm>
            <a:off x="3071277" y="2852359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EEC000-60AC-4217-B4E1-D6F5DEDEAE68}"/>
              </a:ext>
            </a:extLst>
          </p:cNvPr>
          <p:cNvSpPr txBox="1"/>
          <p:nvPr/>
        </p:nvSpPr>
        <p:spPr>
          <a:xfrm>
            <a:off x="3076204" y="1750422"/>
            <a:ext cx="1136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TISKA (TANDA IKUT SERTA KEGIATAN)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BB4B-9842-4301-A1D9-7F6918FA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341" y="3589053"/>
            <a:ext cx="19695318" cy="286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Tiska akan diberikan kepada peserta yang telah mengikuti sekurang-kurangnya 80% kegiatan (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berdasarkan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pada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perhitungan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prosentase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kehadiran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peserta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dalam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database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sangga</a:t>
            </a:r>
            <a:r>
              <a:rPr lang="en-US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kerja</a:t>
            </a:r>
            <a:r>
              <a:rPr lang="id-ID" sz="33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endParaRPr lang="en-ID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F9844E-CC03-47D1-95DD-152B3F9DFA2A}"/>
              </a:ext>
            </a:extLst>
          </p:cNvPr>
          <p:cNvGrpSpPr/>
          <p:nvPr/>
        </p:nvGrpSpPr>
        <p:grpSpPr>
          <a:xfrm>
            <a:off x="1656391" y="6002195"/>
            <a:ext cx="1131462" cy="830997"/>
            <a:chOff x="1035072" y="1266671"/>
            <a:chExt cx="1601340" cy="114803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5D95624-FD50-4DA1-A9F1-746C3410E756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1430AF-3A87-4DFF-8536-67A7B82E3B1C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B2CE8A-1D01-4B6F-A4FD-D27C907910DE}"/>
              </a:ext>
            </a:extLst>
          </p:cNvPr>
          <p:cNvCxnSpPr/>
          <p:nvPr/>
        </p:nvCxnSpPr>
        <p:spPr>
          <a:xfrm>
            <a:off x="3071277" y="7133468"/>
            <a:ext cx="1830044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AC79305-7F54-4E2F-84F9-6E9E3E438037}"/>
              </a:ext>
            </a:extLst>
          </p:cNvPr>
          <p:cNvSpPr txBox="1"/>
          <p:nvPr/>
        </p:nvSpPr>
        <p:spPr>
          <a:xfrm>
            <a:off x="3076204" y="6031531"/>
            <a:ext cx="3543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rgbClr val="FF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CORECAMP</a:t>
            </a:r>
            <a:endParaRPr lang="tr-TR" sz="4800" b="1" dirty="0">
              <a:solidFill>
                <a:srgbClr val="FFC3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1B41C23-3C29-443D-A324-F23E74844C4C}"/>
              </a:ext>
            </a:extLst>
          </p:cNvPr>
          <p:cNvSpPr txBox="1">
            <a:spLocks/>
          </p:cNvSpPr>
          <p:nvPr/>
        </p:nvSpPr>
        <p:spPr>
          <a:xfrm>
            <a:off x="2373838" y="7917111"/>
            <a:ext cx="19695318" cy="286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8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i="1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  </a:t>
            </a:r>
            <a:r>
              <a:rPr lang="id-ID" i="1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CORE CAMP (Clean, On Time, Respectfull) </a:t>
            </a:r>
            <a:r>
              <a:rPr lang="id-ID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adalah suatu bentuk penghargaan ber</a:t>
            </a:r>
            <a:r>
              <a:rPr lang="en-US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uba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id-ID" i="1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badge </a:t>
            </a:r>
            <a:r>
              <a:rPr lang="id-ID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yang diberikan peserta yang peduli akan kebersihan lingkungan disekitar, tepat waktu, dan peduli sesama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;</a:t>
            </a:r>
            <a:endParaRPr lang="en-ID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1950" lvl="8" indent="-2286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   </a:t>
            </a:r>
            <a:r>
              <a:rPr lang="id-ID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Penilaian dilakukan secara tertutup dan rahasia oleh sangga kerja.</a:t>
            </a:r>
            <a:endParaRPr lang="en-ID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93A316-5357-43C2-ADB5-96AD96D0A17F}"/>
              </a:ext>
            </a:extLst>
          </p:cNvPr>
          <p:cNvGrpSpPr/>
          <p:nvPr/>
        </p:nvGrpSpPr>
        <p:grpSpPr>
          <a:xfrm>
            <a:off x="1816152" y="1818492"/>
            <a:ext cx="1131462" cy="830997"/>
            <a:chOff x="1035072" y="1266671"/>
            <a:chExt cx="1601340" cy="114803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B0CF65-AFA8-4BB5-8A24-1487AE72E41A}"/>
                </a:ext>
              </a:extLst>
            </p:cNvPr>
            <p:cNvSpPr/>
            <p:nvPr/>
          </p:nvSpPr>
          <p:spPr>
            <a:xfrm rot="18900000">
              <a:off x="1843885" y="1368334"/>
              <a:ext cx="792527" cy="944704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447AE9D-FE22-45E0-9F7F-F503D096D597}"/>
                </a:ext>
              </a:extLst>
            </p:cNvPr>
            <p:cNvSpPr/>
            <p:nvPr/>
          </p:nvSpPr>
          <p:spPr>
            <a:xfrm rot="2700000">
              <a:off x="1051929" y="1249814"/>
              <a:ext cx="1148030" cy="1181744"/>
            </a:xfrm>
            <a:prstGeom prst="roundRect">
              <a:avLst>
                <a:gd name="adj" fmla="val 9141"/>
              </a:avLst>
            </a:prstGeom>
            <a:solidFill>
              <a:srgbClr val="FF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1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0" y="4032623"/>
            <a:ext cx="2544766" cy="1802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378075" y="6386474"/>
            <a:ext cx="162725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PERKEMAHAN</a:t>
            </a:r>
          </a:p>
        </p:txBody>
      </p:sp>
    </p:spTree>
    <p:extLst>
      <p:ext uri="{BB962C8B-B14F-4D97-AF65-F5344CB8AC3E}">
        <p14:creationId xmlns:p14="http://schemas.microsoft.com/office/powerpoint/2010/main" val="39588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75860" y="2885706"/>
            <a:ext cx="18908232" cy="87026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dirty="0"/>
              <a:t>1. </a:t>
            </a:r>
            <a:r>
              <a:rPr lang="en-US" sz="4000" dirty="0" err="1"/>
              <a:t>Warga</a:t>
            </a:r>
            <a:r>
              <a:rPr lang="en-US" sz="4000" dirty="0"/>
              <a:t> </a:t>
            </a:r>
            <a:r>
              <a:rPr lang="en-US" sz="4000" dirty="0" err="1"/>
              <a:t>perkemahan</a:t>
            </a:r>
            <a:r>
              <a:rPr lang="en-US" sz="4000" dirty="0"/>
              <a:t> </a:t>
            </a:r>
            <a:r>
              <a:rPr lang="en-US" sz="4000" dirty="0" err="1"/>
              <a:t>Raimuna</a:t>
            </a:r>
            <a:r>
              <a:rPr lang="en-US" sz="4000" dirty="0"/>
              <a:t> </a:t>
            </a:r>
            <a:r>
              <a:rPr lang="en-US" sz="4000" dirty="0" err="1"/>
              <a:t>Cabang</a:t>
            </a:r>
            <a:r>
              <a:rPr lang="en-US" sz="4000" dirty="0"/>
              <a:t> </a:t>
            </a:r>
            <a:r>
              <a:rPr lang="en-US" sz="4000" dirty="0" err="1"/>
              <a:t>Lumajang</a:t>
            </a:r>
            <a:r>
              <a:rPr lang="en-US" sz="4000" dirty="0"/>
              <a:t> </a:t>
            </a:r>
            <a:r>
              <a:rPr lang="en-US" sz="4000" dirty="0" err="1"/>
              <a:t>menempati</a:t>
            </a:r>
            <a:r>
              <a:rPr lang="en-US" sz="4000" dirty="0"/>
              <a:t> area </a:t>
            </a:r>
            <a:r>
              <a:rPr lang="en-US" sz="4000" dirty="0" err="1"/>
              <a:t>perkemahan</a:t>
            </a:r>
            <a:r>
              <a:rPr lang="en-US" sz="4000" dirty="0"/>
              <a:t> </a:t>
            </a:r>
            <a:r>
              <a:rPr lang="en-US" sz="4000" dirty="0" err="1"/>
              <a:t>putra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area </a:t>
            </a:r>
            <a:r>
              <a:rPr lang="en-US" sz="4000" dirty="0" err="1"/>
              <a:t>perkemahan</a:t>
            </a:r>
            <a:r>
              <a:rPr lang="en-US" sz="4000" dirty="0"/>
              <a:t> </a:t>
            </a:r>
            <a:r>
              <a:rPr lang="en-US" sz="4000" dirty="0" err="1"/>
              <a:t>putri</a:t>
            </a:r>
            <a:r>
              <a:rPr lang="en-US" sz="40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dirty="0"/>
              <a:t>2. </a:t>
            </a:r>
            <a:r>
              <a:rPr lang="en-US" sz="4000" dirty="0" err="1"/>
              <a:t>Tiap</a:t>
            </a:r>
            <a:r>
              <a:rPr lang="en-US" sz="4000" dirty="0"/>
              <a:t> </a:t>
            </a:r>
            <a:r>
              <a:rPr lang="en-US" sz="4000" dirty="0" err="1"/>
              <a:t>Kontingen</a:t>
            </a:r>
            <a:r>
              <a:rPr lang="en-US" sz="4000" dirty="0"/>
              <a:t> </a:t>
            </a:r>
            <a:r>
              <a:rPr lang="en-US" sz="4000" dirty="0" err="1"/>
              <a:t>mendapatkan</a:t>
            </a:r>
            <a:r>
              <a:rPr lang="en-US" sz="4000" dirty="0"/>
              <a:t> 1 </a:t>
            </a:r>
            <a:r>
              <a:rPr lang="en-US" sz="4000" dirty="0" err="1"/>
              <a:t>kavling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putra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1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putri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luas</a:t>
            </a:r>
            <a:r>
              <a:rPr lang="en-US" sz="4000" dirty="0"/>
              <a:t> </a:t>
            </a:r>
            <a:r>
              <a:rPr lang="en-US" sz="4000" dirty="0" err="1"/>
              <a:t>masing-masing</a:t>
            </a:r>
            <a:r>
              <a:rPr lang="en-US" sz="4000" dirty="0"/>
              <a:t> 8x4 meter.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dirty="0"/>
              <a:t>3.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menunjang</a:t>
            </a:r>
            <a:r>
              <a:rPr lang="en-US" sz="4000" dirty="0"/>
              <a:t> </a:t>
            </a:r>
            <a:r>
              <a:rPr lang="en-US" sz="4000" dirty="0" err="1"/>
              <a:t>aktivitas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melaksanakan</a:t>
            </a:r>
            <a:r>
              <a:rPr lang="en-US" sz="4000" dirty="0"/>
              <a:t> </a:t>
            </a:r>
            <a:r>
              <a:rPr lang="en-US" sz="4000" dirty="0" err="1"/>
              <a:t>tugas-tugasnya</a:t>
            </a:r>
            <a:r>
              <a:rPr lang="en-US" sz="4000" dirty="0"/>
              <a:t> </a:t>
            </a:r>
            <a:r>
              <a:rPr lang="en-US" sz="4000" dirty="0" err="1"/>
              <a:t>selama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/>
              <a:t>berlangsung</a:t>
            </a:r>
            <a:r>
              <a:rPr lang="en-US" sz="4000" dirty="0"/>
              <a:t>, Pembina </a:t>
            </a:r>
            <a:r>
              <a:rPr lang="en-US" sz="4000" dirty="0" err="1"/>
              <a:t>Pendamping</a:t>
            </a:r>
            <a:r>
              <a:rPr lang="en-US" sz="4000" dirty="0"/>
              <a:t>, </a:t>
            </a:r>
            <a:r>
              <a:rPr lang="en-US" sz="4000" dirty="0" err="1"/>
              <a:t>Pimpinan</a:t>
            </a:r>
            <a:r>
              <a:rPr lang="en-US" sz="4000" dirty="0"/>
              <a:t> </a:t>
            </a:r>
            <a:r>
              <a:rPr lang="en-US" sz="4000" dirty="0" err="1"/>
              <a:t>Kontingen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Contingen</a:t>
            </a:r>
            <a:r>
              <a:rPr lang="en-US" sz="4000" dirty="0"/>
              <a:t> Support Team (CST) </a:t>
            </a:r>
            <a:r>
              <a:rPr lang="en-US" sz="4000" dirty="0" err="1"/>
              <a:t>bertempat</a:t>
            </a:r>
            <a:r>
              <a:rPr lang="en-US" sz="4000" dirty="0"/>
              <a:t> </a:t>
            </a:r>
            <a:r>
              <a:rPr lang="en-US" sz="4000" dirty="0" err="1"/>
              <a:t>tinggal</a:t>
            </a:r>
            <a:r>
              <a:rPr lang="en-US" sz="4000" dirty="0"/>
              <a:t> di </a:t>
            </a:r>
            <a:r>
              <a:rPr lang="en-US" sz="4000" dirty="0" err="1"/>
              <a:t>kavling</a:t>
            </a:r>
            <a:r>
              <a:rPr lang="en-US" sz="4000" dirty="0"/>
              <a:t> yang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disediakan</a:t>
            </a:r>
            <a:r>
              <a:rPr lang="en-US" sz="4000" dirty="0"/>
              <a:t> </a:t>
            </a:r>
            <a:r>
              <a:rPr lang="en-US" sz="4000" dirty="0" err="1"/>
              <a:t>bersama</a:t>
            </a:r>
            <a:r>
              <a:rPr lang="en-US" sz="4000" dirty="0"/>
              <a:t> </a:t>
            </a:r>
            <a:r>
              <a:rPr lang="en-US" sz="4000" dirty="0" err="1"/>
              <a:t>peserta</a:t>
            </a:r>
            <a:r>
              <a:rPr lang="en-US" sz="40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dirty="0"/>
              <a:t>4. </a:t>
            </a:r>
            <a:r>
              <a:rPr lang="en-US" sz="4000" dirty="0" err="1"/>
              <a:t>Pimpinan</a:t>
            </a:r>
            <a:r>
              <a:rPr lang="en-US" sz="4000" dirty="0"/>
              <a:t> </a:t>
            </a:r>
            <a:r>
              <a:rPr lang="en-US" sz="4000" dirty="0" err="1"/>
              <a:t>Kontingen</a:t>
            </a:r>
            <a:r>
              <a:rPr lang="en-US" sz="4000" dirty="0"/>
              <a:t> </a:t>
            </a:r>
            <a:r>
              <a:rPr lang="en-US" sz="4000" dirty="0" err="1"/>
              <a:t>berfungsi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pusat</a:t>
            </a:r>
            <a:r>
              <a:rPr lang="en-US" sz="4000" dirty="0"/>
              <a:t> </a:t>
            </a:r>
            <a:r>
              <a:rPr lang="en-US" sz="4000" dirty="0" err="1"/>
              <a:t>informasi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</a:t>
            </a:r>
            <a:r>
              <a:rPr lang="en-US" sz="4000" dirty="0" err="1"/>
              <a:t>kontingen</a:t>
            </a:r>
            <a:r>
              <a:rPr lang="en-US" sz="4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90475" y="1594100"/>
            <a:ext cx="79672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AREA PERKEMAHAN</a:t>
            </a:r>
          </a:p>
        </p:txBody>
      </p:sp>
    </p:spTree>
    <p:extLst>
      <p:ext uri="{BB962C8B-B14F-4D97-AF65-F5344CB8AC3E}">
        <p14:creationId xmlns:p14="http://schemas.microsoft.com/office/powerpoint/2010/main" val="567546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64" y="1154268"/>
            <a:ext cx="16762582" cy="106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6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87" y="-53135"/>
            <a:ext cx="19521377" cy="13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8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32" y="0"/>
            <a:ext cx="19521627" cy="138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2267" r="11451" b="43867"/>
          <a:stretch/>
        </p:blipFill>
        <p:spPr bwMode="auto">
          <a:xfrm>
            <a:off x="1971450" y="2584154"/>
            <a:ext cx="20535207" cy="82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67FF1-E167-437D-93C9-1D2F943D7F0B}"/>
              </a:ext>
            </a:extLst>
          </p:cNvPr>
          <p:cNvSpPr txBox="1"/>
          <p:nvPr/>
        </p:nvSpPr>
        <p:spPr>
          <a:xfrm>
            <a:off x="2508725" y="5689951"/>
            <a:ext cx="6755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BAGAN </a:t>
            </a:r>
          </a:p>
          <a:p>
            <a:pPr algn="r"/>
            <a:r>
              <a:rPr lang="en-US" sz="4800" dirty="0">
                <a:solidFill>
                  <a:srgbClr val="330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PENGELOLAAN SAMPAH</a:t>
            </a:r>
            <a:endParaRPr lang="tr-TR" sz="4800" dirty="0">
              <a:solidFill>
                <a:srgbClr val="3300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315F-9BB2-4293-BBD8-65CC5F112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75" y="1822777"/>
            <a:ext cx="8947507" cy="108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8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7" b="19969"/>
          <a:stretch/>
        </p:blipFill>
        <p:spPr bwMode="auto">
          <a:xfrm>
            <a:off x="6145619" y="1318435"/>
            <a:ext cx="11376837" cy="10462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308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file"/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3865554" y="3239236"/>
            <a:ext cx="1627250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KETENTUAN</a:t>
            </a:r>
          </a:p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ADAT PERKEMAHAN</a:t>
            </a:r>
          </a:p>
        </p:txBody>
      </p:sp>
    </p:spTree>
    <p:extLst>
      <p:ext uri="{BB962C8B-B14F-4D97-AF65-F5344CB8AC3E}">
        <p14:creationId xmlns:p14="http://schemas.microsoft.com/office/powerpoint/2010/main" val="3684966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69" y="4032623"/>
            <a:ext cx="2544766" cy="1802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489098" y="6216352"/>
            <a:ext cx="162725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PENGAWASAN </a:t>
            </a:r>
          </a:p>
          <a:p>
            <a:pPr algn="ctr"/>
            <a:r>
              <a:rPr lang="en-IN" sz="8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PENELITIAN &amp; EVALUASI</a:t>
            </a:r>
          </a:p>
        </p:txBody>
      </p:sp>
    </p:spTree>
    <p:extLst>
      <p:ext uri="{BB962C8B-B14F-4D97-AF65-F5344CB8AC3E}">
        <p14:creationId xmlns:p14="http://schemas.microsoft.com/office/powerpoint/2010/main" val="20982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9125" y="1860203"/>
            <a:ext cx="18124968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Tim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Pengawasan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selanjutnya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disingkat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Waslitev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termasuk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Panitia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Pelaksana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dibentuk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bersifat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independen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bertanggung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jawab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Ketua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Sangga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Raimuna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Lumajang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2022.</a:t>
            </a:r>
          </a:p>
          <a:p>
            <a:pPr algn="just"/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Tim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Waslitev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Raimuna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Lumajang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2022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bertugas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pengawasan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mengenai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hal-hal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Kelancaran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kesuksesan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Raimuna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Lumajang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2022.</a:t>
            </a: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Kekurangan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hambatan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kesulitan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tantangan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persiapan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pelaksanaannya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perbaikan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mendatang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Kedisiplinan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aktifitas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panitia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672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618" y="3055511"/>
            <a:ext cx="10153382" cy="7485370"/>
            <a:chOff x="11409446" y="3191788"/>
            <a:chExt cx="10153382" cy="7485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724EE3-B62E-4198-A760-4D642769D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1"/>
            <a:stretch/>
          </p:blipFill>
          <p:spPr>
            <a:xfrm>
              <a:off x="11409446" y="3191788"/>
              <a:ext cx="6033830" cy="71204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102F96-7FE6-4401-85B0-854D911DE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3"/>
            <a:stretch/>
          </p:blipFill>
          <p:spPr>
            <a:xfrm>
              <a:off x="16279155" y="3556674"/>
              <a:ext cx="5283673" cy="712048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D9D5F8-BC4D-443A-8715-529A04FDB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90" y="4032623"/>
            <a:ext cx="2544766" cy="1802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378075" y="6386474"/>
            <a:ext cx="16272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MANAJEMEN</a:t>
            </a:r>
          </a:p>
          <a:p>
            <a:pPr algn="ctr"/>
            <a:r>
              <a:rPr lang="en-IN" sz="138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RISIKO</a:t>
            </a:r>
          </a:p>
        </p:txBody>
      </p:sp>
    </p:spTree>
    <p:extLst>
      <p:ext uri="{BB962C8B-B14F-4D97-AF65-F5344CB8AC3E}">
        <p14:creationId xmlns:p14="http://schemas.microsoft.com/office/powerpoint/2010/main" val="33816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47BED1-DFF3-42DE-BCB5-84086BEED31E}"/>
              </a:ext>
            </a:extLst>
          </p:cNvPr>
          <p:cNvSpPr txBox="1"/>
          <p:nvPr/>
        </p:nvSpPr>
        <p:spPr>
          <a:xfrm>
            <a:off x="1376340" y="2577037"/>
            <a:ext cx="2316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b="1" dirty="0">
                <a:solidFill>
                  <a:srgbClr val="3300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https://bit.ly/pinkonraimuna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3BB58-C898-4B57-A00B-C68369D16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2" b="13265"/>
          <a:stretch/>
        </p:blipFill>
        <p:spPr>
          <a:xfrm>
            <a:off x="9385670" y="4146697"/>
            <a:ext cx="7143750" cy="88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1534" y="2479920"/>
            <a:ext cx="18124968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konteks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menghadapi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Jika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mengelola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kerugian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signifikan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dihadapi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dikelola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agar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bertahan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barangkali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mengoptimalkan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dasarnya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proses-proses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Menetapkan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Konteks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00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0616" y="2264292"/>
            <a:ext cx="1847163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Kontingen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Ranting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menyelesaikan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lambat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tanggal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Mei 2022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NO REK BANK JATIM 0093312856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KWARCAB PRAMUKA LUMAJANG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camp fee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kontingen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wajib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mengonfirmasi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bukti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+62813-3678-2731 (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Faiqotul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Hikma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Panitia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Pelaksana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tunai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Ulang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6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3925" y="2495933"/>
            <a:ext cx="18471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Instagram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@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raimuna.lumajang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@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pramukalumajang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 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Facebook “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Kwarcab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Lumajang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Youtube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Kwarcab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Lumajang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Website www.pramukalumajang.or.id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925" y="1167689"/>
            <a:ext cx="18471633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 INFORMASI DAN PUBLIKASI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543" y="4466448"/>
            <a:ext cx="11397514" cy="641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926" y="1167689"/>
            <a:ext cx="18471633" cy="164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THEMESONG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"/>
          <a:stretch/>
        </p:blipFill>
        <p:spPr bwMode="auto">
          <a:xfrm>
            <a:off x="1393926" y="2784226"/>
            <a:ext cx="11992898" cy="687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866" y="806181"/>
            <a:ext cx="6319284" cy="112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5EEC96-400D-4756-B2B3-D59D235041A4}"/>
              </a:ext>
            </a:extLst>
          </p:cNvPr>
          <p:cNvSpPr/>
          <p:nvPr/>
        </p:nvSpPr>
        <p:spPr>
          <a:xfrm>
            <a:off x="0" y="0"/>
            <a:ext cx="809625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4364FF-3ECD-4AE6-8C22-4F26B151D4BF}"/>
              </a:ext>
            </a:extLst>
          </p:cNvPr>
          <p:cNvSpPr/>
          <p:nvPr/>
        </p:nvSpPr>
        <p:spPr>
          <a:xfrm>
            <a:off x="16878300" y="2838450"/>
            <a:ext cx="7505700" cy="10877550"/>
          </a:xfrm>
          <a:prstGeom prst="rect">
            <a:avLst/>
          </a:prstGeom>
          <a:solidFill>
            <a:srgbClr val="3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724EE3-B62E-4198-A760-4D642769D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/>
          <a:stretch/>
        </p:blipFill>
        <p:spPr>
          <a:xfrm>
            <a:off x="1" y="10146909"/>
            <a:ext cx="2787852" cy="31951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02F96-7FE6-4401-85B0-854D911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/>
          <a:stretch/>
        </p:blipFill>
        <p:spPr>
          <a:xfrm>
            <a:off x="21812250" y="10006011"/>
            <a:ext cx="2571749" cy="3365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0357" y="210636"/>
            <a:ext cx="18471633" cy="422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PETA </a:t>
            </a:r>
          </a:p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BBFAF-34A9-4F43-9F86-DD5C9BC20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83" y="546229"/>
            <a:ext cx="8295488" cy="119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6869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smtClean="0">
            <a:solidFill>
              <a:srgbClr val="414141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1496</Words>
  <Application>Microsoft Office PowerPoint</Application>
  <PresentationFormat>Custom</PresentationFormat>
  <Paragraphs>262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Calibri</vt:lpstr>
      <vt:lpstr>Calibri Light</vt:lpstr>
      <vt:lpstr>Comic Sans MS</vt:lpstr>
      <vt:lpstr>Lato Heavy</vt:lpstr>
      <vt:lpstr>Montserrat</vt:lpstr>
      <vt:lpstr>Open Sans</vt:lpstr>
      <vt:lpstr>Open Sans Extrabold</vt:lpstr>
      <vt:lpstr>Open Sans Semibold</vt:lpstr>
      <vt:lpstr>Poppins</vt:lpstr>
      <vt:lpstr>proxima nova</vt:lpstr>
      <vt:lpstr>proxima nova semibold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m413u</dc:creator>
  <cp:lastModifiedBy>asus m413u</cp:lastModifiedBy>
  <cp:revision>58</cp:revision>
  <dcterms:created xsi:type="dcterms:W3CDTF">2021-06-26T09:01:48Z</dcterms:created>
  <dcterms:modified xsi:type="dcterms:W3CDTF">2022-05-15T07:22:57Z</dcterms:modified>
</cp:coreProperties>
</file>